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16"/>
  </p:notesMasterIdLst>
  <p:handoutMasterIdLst>
    <p:handoutMasterId r:id="rId17"/>
  </p:handoutMasterIdLst>
  <p:sldIdLst>
    <p:sldId id="257" r:id="rId5"/>
    <p:sldId id="262" r:id="rId6"/>
    <p:sldId id="319" r:id="rId7"/>
    <p:sldId id="313" r:id="rId8"/>
    <p:sldId id="320" r:id="rId9"/>
    <p:sldId id="322" r:id="rId10"/>
    <p:sldId id="321" r:id="rId11"/>
    <p:sldId id="317" r:id="rId12"/>
    <p:sldId id="267" r:id="rId13"/>
    <p:sldId id="260" r:id="rId14"/>
    <p:sldId id="31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8075B2E-E62B-4E14-BD40-CAC9C4F29204}">
          <p14:sldIdLst>
            <p14:sldId id="257"/>
            <p14:sldId id="262"/>
            <p14:sldId id="319"/>
            <p14:sldId id="313"/>
            <p14:sldId id="320"/>
            <p14:sldId id="322"/>
          </p14:sldIdLst>
        </p14:section>
        <p14:section name="Untitled Section" id="{4D2ABA5F-114A-4C1C-B7F6-6F7005E5EA92}">
          <p14:sldIdLst>
            <p14:sldId id="321"/>
            <p14:sldId id="317"/>
            <p14:sldId id="267"/>
            <p14:sldId id="260"/>
            <p14:sldId id="31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C309BDF-FD8C-B2C2-E027-3CDAA21FDF71}" name="Mark Mayana" initials="MM" userId="f18307b9ea3de013"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E3"/>
    <a:srgbClr val="114365"/>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660" autoAdjust="0"/>
  </p:normalViewPr>
  <p:slideViewPr>
    <p:cSldViewPr snapToGrid="0">
      <p:cViewPr varScale="1">
        <p:scale>
          <a:sx n="82" d="100"/>
          <a:sy n="82" d="100"/>
        </p:scale>
        <p:origin x="672" y="72"/>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047B01-AFDD-42CE-89A1-E37D15B99550}"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020ECDC8-A479-4C84-A7D1-392D95BB6140}">
      <dgm:prSet/>
      <dgm:spPr/>
      <dgm:t>
        <a:bodyPr/>
        <a:lstStyle/>
        <a:p>
          <a:pPr>
            <a:lnSpc>
              <a:spcPct val="100000"/>
            </a:lnSpc>
          </a:pPr>
          <a:r>
            <a:rPr lang="en-US" b="1" dirty="0"/>
            <a:t>Data Wrangling:  </a:t>
          </a:r>
          <a:r>
            <a:rPr lang="en-US" dirty="0"/>
            <a:t>Using Jupyter Notebook, the  data was loaded into a python </a:t>
          </a:r>
          <a:r>
            <a:rPr lang="en-US" dirty="0" err="1"/>
            <a:t>DataFrame</a:t>
          </a:r>
          <a:r>
            <a:rPr lang="en-US" dirty="0"/>
            <a:t> and a wrangle function created to preprocess and clean the data.</a:t>
          </a:r>
          <a:endParaRPr lang="en-US" b="0" dirty="0"/>
        </a:p>
      </dgm:t>
    </dgm:pt>
    <dgm:pt modelId="{2DA3E8C0-F733-4111-9D63-C1C5326CEFE5}" type="parTrans" cxnId="{90814540-07E8-4AA9-8388-F7EB807EF365}">
      <dgm:prSet/>
      <dgm:spPr/>
      <dgm:t>
        <a:bodyPr/>
        <a:lstStyle/>
        <a:p>
          <a:endParaRPr lang="en-US"/>
        </a:p>
      </dgm:t>
    </dgm:pt>
    <dgm:pt modelId="{AFC7A1FB-07BC-4BFC-94C2-6F44D75A3208}" type="sibTrans" cxnId="{90814540-07E8-4AA9-8388-F7EB807EF365}">
      <dgm:prSet/>
      <dgm:spPr/>
      <dgm:t>
        <a:bodyPr/>
        <a:lstStyle/>
        <a:p>
          <a:endParaRPr lang="en-US"/>
        </a:p>
      </dgm:t>
    </dgm:pt>
    <dgm:pt modelId="{C7DA9FCC-5B03-41F0-9505-DD565DB3DBBC}">
      <dgm:prSet/>
      <dgm:spPr/>
      <dgm:t>
        <a:bodyPr/>
        <a:lstStyle/>
        <a:p>
          <a:pPr>
            <a:lnSpc>
              <a:spcPct val="100000"/>
            </a:lnSpc>
          </a:pPr>
          <a:r>
            <a:rPr lang="en-US" b="1" dirty="0"/>
            <a:t>Libraries Used:  </a:t>
          </a:r>
          <a:r>
            <a:rPr lang="en-US" dirty="0"/>
            <a:t>The necessary libraries were imported and data  explored to identify key attributes that are suitable for the analysis. Background research was done to know the range of values that a typical real estate data and its attributes should have in order to be able to identify outliers and clean the data. We used Python libraries such </a:t>
          </a:r>
          <a:r>
            <a:rPr lang="en-US" dirty="0">
              <a:solidFill>
                <a:schemeClr val="tx1"/>
              </a:solidFill>
            </a:rPr>
            <a:t>as</a:t>
          </a:r>
          <a:r>
            <a:rPr lang="en-US" dirty="0">
              <a:solidFill>
                <a:srgbClr val="00B050"/>
              </a:solidFill>
            </a:rPr>
            <a:t> Pandas, NumPy, </a:t>
          </a:r>
          <a:r>
            <a:rPr lang="en-US" dirty="0" err="1">
              <a:solidFill>
                <a:srgbClr val="00B050"/>
              </a:solidFill>
            </a:rPr>
            <a:t>Plotly.express</a:t>
          </a:r>
          <a:r>
            <a:rPr lang="en-US" dirty="0">
              <a:solidFill>
                <a:srgbClr val="00B050"/>
              </a:solidFill>
            </a:rPr>
            <a:t>, </a:t>
          </a:r>
          <a:r>
            <a:rPr lang="en-US" dirty="0" err="1">
              <a:solidFill>
                <a:srgbClr val="00B050"/>
              </a:solidFill>
            </a:rPr>
            <a:t>Sklearn.preprocessing</a:t>
          </a:r>
          <a:r>
            <a:rPr lang="en-US" dirty="0">
              <a:solidFill>
                <a:srgbClr val="00B050"/>
              </a:solidFill>
            </a:rPr>
            <a:t>, </a:t>
          </a:r>
          <a:r>
            <a:rPr lang="en-US" dirty="0" err="1">
              <a:solidFill>
                <a:srgbClr val="00B050"/>
              </a:solidFill>
            </a:rPr>
            <a:t>QuantileTransformer</a:t>
          </a:r>
          <a:r>
            <a:rPr lang="en-US" dirty="0">
              <a:solidFill>
                <a:srgbClr val="00B050"/>
              </a:solidFill>
            </a:rPr>
            <a:t>, </a:t>
          </a:r>
          <a:r>
            <a:rPr lang="en-US" dirty="0" err="1">
              <a:solidFill>
                <a:srgbClr val="00B050"/>
              </a:solidFill>
            </a:rPr>
            <a:t>Matplotlib.pyplot</a:t>
          </a:r>
          <a:r>
            <a:rPr lang="en-US" dirty="0">
              <a:solidFill>
                <a:srgbClr val="00B050"/>
              </a:solidFill>
            </a:rPr>
            <a:t> , Seaborn </a:t>
          </a:r>
          <a:r>
            <a:rPr lang="en-US" dirty="0"/>
            <a:t>for data manipulation and visualization, and also </a:t>
          </a:r>
          <a:r>
            <a:rPr lang="en-US" dirty="0">
              <a:solidFill>
                <a:srgbClr val="00B050"/>
              </a:solidFill>
            </a:rPr>
            <a:t>SimpleImputer library </a:t>
          </a:r>
          <a:r>
            <a:rPr lang="en-US" dirty="0"/>
            <a:t>to handle missing values.</a:t>
          </a:r>
        </a:p>
      </dgm:t>
    </dgm:pt>
    <dgm:pt modelId="{6716AD61-281A-4470-B36D-495C8D1CE130}" type="parTrans" cxnId="{06907E73-28C5-41E8-B524-AA15B5CA3A9C}">
      <dgm:prSet/>
      <dgm:spPr/>
      <dgm:t>
        <a:bodyPr/>
        <a:lstStyle/>
        <a:p>
          <a:endParaRPr lang="en-US"/>
        </a:p>
      </dgm:t>
    </dgm:pt>
    <dgm:pt modelId="{0A69CCF8-95D4-4036-8C16-72F828BF2D55}" type="sibTrans" cxnId="{06907E73-28C5-41E8-B524-AA15B5CA3A9C}">
      <dgm:prSet/>
      <dgm:spPr/>
      <dgm:t>
        <a:bodyPr/>
        <a:lstStyle/>
        <a:p>
          <a:endParaRPr lang="en-US"/>
        </a:p>
      </dgm:t>
    </dgm:pt>
    <dgm:pt modelId="{44057720-B65C-4547-988E-5C296550766A}">
      <dgm:prSet/>
      <dgm:spPr/>
      <dgm:t>
        <a:bodyPr/>
        <a:lstStyle/>
        <a:p>
          <a:pPr>
            <a:lnSpc>
              <a:spcPct val="100000"/>
            </a:lnSpc>
          </a:pPr>
          <a:r>
            <a:rPr lang="en-US" b="1" dirty="0"/>
            <a:t>Cleaning Steps: D</a:t>
          </a:r>
          <a:r>
            <a:rPr lang="en-US" dirty="0"/>
            <a:t>ata was cleaned by handling missing values using SimpleImputer library, normalized some distributions for analysis, and attributes which were not of greater need to our analysis dropped successfully. A target vector/variable [</a:t>
          </a:r>
          <a:r>
            <a:rPr lang="en-US" dirty="0" err="1"/>
            <a:t>Price_aud</a:t>
          </a:r>
          <a:r>
            <a:rPr lang="en-US" dirty="0"/>
            <a:t>] was chosen for analysis based on the research question to determine how each feature (categorical/numerical) affects the target vector. The target {Price_aud] was in Australia dollar and we converted to United States dollar to create a general market price that could easily be understood by even the layman. The 13,580 observations was lowered to 2,860 after the cleaning. </a:t>
          </a:r>
          <a:r>
            <a:rPr lang="en-US" b="1" dirty="0"/>
            <a:t>Key Columns used: </a:t>
          </a:r>
          <a:r>
            <a:rPr lang="en-US" dirty="0">
              <a:solidFill>
                <a:srgbClr val="00B050"/>
              </a:solidFill>
            </a:rPr>
            <a:t>Type; Latitude, Longitude, </a:t>
          </a:r>
          <a:r>
            <a:rPr lang="en-US" dirty="0" err="1">
              <a:solidFill>
                <a:srgbClr val="00B050"/>
              </a:solidFill>
            </a:rPr>
            <a:t>BuildingArea</a:t>
          </a:r>
          <a:r>
            <a:rPr lang="en-US" dirty="0">
              <a:solidFill>
                <a:srgbClr val="00B050"/>
              </a:solidFill>
            </a:rPr>
            <a:t>, Distance, Price [USD} </a:t>
          </a:r>
          <a:endParaRPr lang="en-US" dirty="0"/>
        </a:p>
        <a:p>
          <a:pPr>
            <a:lnSpc>
              <a:spcPct val="100000"/>
            </a:lnSpc>
          </a:pPr>
          <a:endParaRPr lang="en-US" dirty="0"/>
        </a:p>
      </dgm:t>
    </dgm:pt>
    <dgm:pt modelId="{0F4D2AF4-7849-41F0-A939-67B7632202D9}" type="parTrans" cxnId="{8C5EAA74-3361-45E6-940D-4042C7BAC53C}">
      <dgm:prSet/>
      <dgm:spPr/>
      <dgm:t>
        <a:bodyPr/>
        <a:lstStyle/>
        <a:p>
          <a:endParaRPr lang="en-US"/>
        </a:p>
      </dgm:t>
    </dgm:pt>
    <dgm:pt modelId="{7376E414-C6B7-4288-8DE0-7E8A09A3C4F3}" type="sibTrans" cxnId="{8C5EAA74-3361-45E6-940D-4042C7BAC53C}">
      <dgm:prSet/>
      <dgm:spPr/>
      <dgm:t>
        <a:bodyPr/>
        <a:lstStyle/>
        <a:p>
          <a:endParaRPr lang="en-US"/>
        </a:p>
      </dgm:t>
    </dgm:pt>
    <dgm:pt modelId="{61638FF7-D47E-4C15-BA1B-4BB450A08E00}" type="pres">
      <dgm:prSet presAssocID="{3F047B01-AFDD-42CE-89A1-E37D15B99550}" presName="root" presStyleCnt="0">
        <dgm:presLayoutVars>
          <dgm:dir/>
          <dgm:resizeHandles val="exact"/>
        </dgm:presLayoutVars>
      </dgm:prSet>
      <dgm:spPr/>
    </dgm:pt>
    <dgm:pt modelId="{E74375FF-6926-45A1-81B1-8D4C3920B3BC}" type="pres">
      <dgm:prSet presAssocID="{020ECDC8-A479-4C84-A7D1-392D95BB6140}" presName="compNode" presStyleCnt="0"/>
      <dgm:spPr/>
    </dgm:pt>
    <dgm:pt modelId="{C77D4F99-CF47-4769-8786-81C737FBA468}" type="pres">
      <dgm:prSet presAssocID="{020ECDC8-A479-4C84-A7D1-392D95BB6140}" presName="bgRect" presStyleLbl="bgShp" presStyleIdx="0" presStyleCnt="3"/>
      <dgm:spPr/>
    </dgm:pt>
    <dgm:pt modelId="{D92B3263-0BCB-407B-812F-A1238B7C8E1D}" type="pres">
      <dgm:prSet presAssocID="{020ECDC8-A479-4C84-A7D1-392D95BB6140}"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grammer"/>
        </a:ext>
      </dgm:extLst>
    </dgm:pt>
    <dgm:pt modelId="{C86C9223-BE4D-4B57-8A84-CE8051FF3D91}" type="pres">
      <dgm:prSet presAssocID="{020ECDC8-A479-4C84-A7D1-392D95BB6140}" presName="spaceRect" presStyleCnt="0"/>
      <dgm:spPr/>
    </dgm:pt>
    <dgm:pt modelId="{205728A1-D91D-49B9-8054-9FC0D5BA9757}" type="pres">
      <dgm:prSet presAssocID="{020ECDC8-A479-4C84-A7D1-392D95BB6140}" presName="parTx" presStyleLbl="revTx" presStyleIdx="0" presStyleCnt="3">
        <dgm:presLayoutVars>
          <dgm:chMax val="0"/>
          <dgm:chPref val="0"/>
        </dgm:presLayoutVars>
      </dgm:prSet>
      <dgm:spPr/>
    </dgm:pt>
    <dgm:pt modelId="{DD58B7B8-529B-4836-A2DF-AF4A8D9964B6}" type="pres">
      <dgm:prSet presAssocID="{AFC7A1FB-07BC-4BFC-94C2-6F44D75A3208}" presName="sibTrans" presStyleCnt="0"/>
      <dgm:spPr/>
    </dgm:pt>
    <dgm:pt modelId="{5F29EB9F-C085-43B0-B3E7-9D8483065B01}" type="pres">
      <dgm:prSet presAssocID="{C7DA9FCC-5B03-41F0-9505-DD565DB3DBBC}" presName="compNode" presStyleCnt="0"/>
      <dgm:spPr/>
    </dgm:pt>
    <dgm:pt modelId="{07EE663C-B903-4AA4-BD29-44E57040E77E}" type="pres">
      <dgm:prSet presAssocID="{C7DA9FCC-5B03-41F0-9505-DD565DB3DBBC}" presName="bgRect" presStyleLbl="bgShp" presStyleIdx="1" presStyleCnt="3" custLinFactNeighborX="-396" custLinFactNeighborY="-2366"/>
      <dgm:spPr/>
    </dgm:pt>
    <dgm:pt modelId="{0148E84B-8FBA-48D3-BA7E-A107A1D597C6}" type="pres">
      <dgm:prSet presAssocID="{C7DA9FCC-5B03-41F0-9505-DD565DB3DBB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anda"/>
        </a:ext>
      </dgm:extLst>
    </dgm:pt>
    <dgm:pt modelId="{C3954E15-4FE7-4954-8468-B0D09B9FACEF}" type="pres">
      <dgm:prSet presAssocID="{C7DA9FCC-5B03-41F0-9505-DD565DB3DBBC}" presName="spaceRect" presStyleCnt="0"/>
      <dgm:spPr/>
    </dgm:pt>
    <dgm:pt modelId="{B46E41D5-BED2-447C-B847-08B15052F2F8}" type="pres">
      <dgm:prSet presAssocID="{C7DA9FCC-5B03-41F0-9505-DD565DB3DBBC}" presName="parTx" presStyleLbl="revTx" presStyleIdx="1" presStyleCnt="3">
        <dgm:presLayoutVars>
          <dgm:chMax val="0"/>
          <dgm:chPref val="0"/>
        </dgm:presLayoutVars>
      </dgm:prSet>
      <dgm:spPr/>
    </dgm:pt>
    <dgm:pt modelId="{0028E93D-9B0D-46BD-9468-38CC94AE7C31}" type="pres">
      <dgm:prSet presAssocID="{0A69CCF8-95D4-4036-8C16-72F828BF2D55}" presName="sibTrans" presStyleCnt="0"/>
      <dgm:spPr/>
    </dgm:pt>
    <dgm:pt modelId="{39C6E5E2-7071-4CA5-9D08-39ED17C32EF4}" type="pres">
      <dgm:prSet presAssocID="{44057720-B65C-4547-988E-5C296550766A}" presName="compNode" presStyleCnt="0"/>
      <dgm:spPr/>
    </dgm:pt>
    <dgm:pt modelId="{D4291F58-BE38-4AD8-B6E4-07F82D3044C2}" type="pres">
      <dgm:prSet presAssocID="{44057720-B65C-4547-988E-5C296550766A}" presName="bgRect" presStyleLbl="bgShp" presStyleIdx="2" presStyleCnt="3" custLinFactNeighborX="-297" custLinFactNeighborY="3328"/>
      <dgm:spPr/>
    </dgm:pt>
    <dgm:pt modelId="{6102F013-4357-4493-B0AB-A0DF8602FDAC}" type="pres">
      <dgm:prSet presAssocID="{44057720-B65C-4547-988E-5C296550766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Mop and bucket"/>
        </a:ext>
      </dgm:extLst>
    </dgm:pt>
    <dgm:pt modelId="{2310C46F-E146-4B2A-AE44-00155D380716}" type="pres">
      <dgm:prSet presAssocID="{44057720-B65C-4547-988E-5C296550766A}" presName="spaceRect" presStyleCnt="0"/>
      <dgm:spPr/>
    </dgm:pt>
    <dgm:pt modelId="{E87710F6-E8B8-4F76-875D-2DE5FFDB4137}" type="pres">
      <dgm:prSet presAssocID="{44057720-B65C-4547-988E-5C296550766A}" presName="parTx" presStyleLbl="revTx" presStyleIdx="2" presStyleCnt="3">
        <dgm:presLayoutVars>
          <dgm:chMax val="0"/>
          <dgm:chPref val="0"/>
        </dgm:presLayoutVars>
      </dgm:prSet>
      <dgm:spPr/>
    </dgm:pt>
  </dgm:ptLst>
  <dgm:cxnLst>
    <dgm:cxn modelId="{90814540-07E8-4AA9-8388-F7EB807EF365}" srcId="{3F047B01-AFDD-42CE-89A1-E37D15B99550}" destId="{020ECDC8-A479-4C84-A7D1-392D95BB6140}" srcOrd="0" destOrd="0" parTransId="{2DA3E8C0-F733-4111-9D63-C1C5326CEFE5}" sibTransId="{AFC7A1FB-07BC-4BFC-94C2-6F44D75A3208}"/>
    <dgm:cxn modelId="{9DF32365-134C-49AB-B6B2-FE86B14E1319}" type="presOf" srcId="{44057720-B65C-4547-988E-5C296550766A}" destId="{E87710F6-E8B8-4F76-875D-2DE5FFDB4137}" srcOrd="0" destOrd="0" presId="urn:microsoft.com/office/officeart/2018/2/layout/IconVerticalSolidList"/>
    <dgm:cxn modelId="{06907E73-28C5-41E8-B524-AA15B5CA3A9C}" srcId="{3F047B01-AFDD-42CE-89A1-E37D15B99550}" destId="{C7DA9FCC-5B03-41F0-9505-DD565DB3DBBC}" srcOrd="1" destOrd="0" parTransId="{6716AD61-281A-4470-B36D-495C8D1CE130}" sibTransId="{0A69CCF8-95D4-4036-8C16-72F828BF2D55}"/>
    <dgm:cxn modelId="{8C5EAA74-3361-45E6-940D-4042C7BAC53C}" srcId="{3F047B01-AFDD-42CE-89A1-E37D15B99550}" destId="{44057720-B65C-4547-988E-5C296550766A}" srcOrd="2" destOrd="0" parTransId="{0F4D2AF4-7849-41F0-A939-67B7632202D9}" sibTransId="{7376E414-C6B7-4288-8DE0-7E8A09A3C4F3}"/>
    <dgm:cxn modelId="{8034C574-5B92-468F-981E-248B30FDBAE1}" type="presOf" srcId="{3F047B01-AFDD-42CE-89A1-E37D15B99550}" destId="{61638FF7-D47E-4C15-BA1B-4BB450A08E00}" srcOrd="0" destOrd="0" presId="urn:microsoft.com/office/officeart/2018/2/layout/IconVerticalSolidList"/>
    <dgm:cxn modelId="{F5798AD4-C468-48DA-977F-727BA4DC3C01}" type="presOf" srcId="{020ECDC8-A479-4C84-A7D1-392D95BB6140}" destId="{205728A1-D91D-49B9-8054-9FC0D5BA9757}" srcOrd="0" destOrd="0" presId="urn:microsoft.com/office/officeart/2018/2/layout/IconVerticalSolidList"/>
    <dgm:cxn modelId="{73BD41E8-4256-4110-B805-F2C56437E67F}" type="presOf" srcId="{C7DA9FCC-5B03-41F0-9505-DD565DB3DBBC}" destId="{B46E41D5-BED2-447C-B847-08B15052F2F8}" srcOrd="0" destOrd="0" presId="urn:microsoft.com/office/officeart/2018/2/layout/IconVerticalSolidList"/>
    <dgm:cxn modelId="{A2984F90-01A8-4504-8F99-F7207575AF24}" type="presParOf" srcId="{61638FF7-D47E-4C15-BA1B-4BB450A08E00}" destId="{E74375FF-6926-45A1-81B1-8D4C3920B3BC}" srcOrd="0" destOrd="0" presId="urn:microsoft.com/office/officeart/2018/2/layout/IconVerticalSolidList"/>
    <dgm:cxn modelId="{0E326E21-6B5C-419A-B660-DF4BFFCD7762}" type="presParOf" srcId="{E74375FF-6926-45A1-81B1-8D4C3920B3BC}" destId="{C77D4F99-CF47-4769-8786-81C737FBA468}" srcOrd="0" destOrd="0" presId="urn:microsoft.com/office/officeart/2018/2/layout/IconVerticalSolidList"/>
    <dgm:cxn modelId="{F129F1C2-C5FB-4E4B-9CEC-1416950B0817}" type="presParOf" srcId="{E74375FF-6926-45A1-81B1-8D4C3920B3BC}" destId="{D92B3263-0BCB-407B-812F-A1238B7C8E1D}" srcOrd="1" destOrd="0" presId="urn:microsoft.com/office/officeart/2018/2/layout/IconVerticalSolidList"/>
    <dgm:cxn modelId="{56B7F401-3175-4718-9F21-B49C8D40EC06}" type="presParOf" srcId="{E74375FF-6926-45A1-81B1-8D4C3920B3BC}" destId="{C86C9223-BE4D-4B57-8A84-CE8051FF3D91}" srcOrd="2" destOrd="0" presId="urn:microsoft.com/office/officeart/2018/2/layout/IconVerticalSolidList"/>
    <dgm:cxn modelId="{80EE86D5-75C3-495C-AA1C-E2AE25CBAA75}" type="presParOf" srcId="{E74375FF-6926-45A1-81B1-8D4C3920B3BC}" destId="{205728A1-D91D-49B9-8054-9FC0D5BA9757}" srcOrd="3" destOrd="0" presId="urn:microsoft.com/office/officeart/2018/2/layout/IconVerticalSolidList"/>
    <dgm:cxn modelId="{2D4D46B1-D1B9-44E4-A1F7-8E2AEF055E74}" type="presParOf" srcId="{61638FF7-D47E-4C15-BA1B-4BB450A08E00}" destId="{DD58B7B8-529B-4836-A2DF-AF4A8D9964B6}" srcOrd="1" destOrd="0" presId="urn:microsoft.com/office/officeart/2018/2/layout/IconVerticalSolidList"/>
    <dgm:cxn modelId="{A0AB8C62-5F97-461D-A84D-26EA7A7C3668}" type="presParOf" srcId="{61638FF7-D47E-4C15-BA1B-4BB450A08E00}" destId="{5F29EB9F-C085-43B0-B3E7-9D8483065B01}" srcOrd="2" destOrd="0" presId="urn:microsoft.com/office/officeart/2018/2/layout/IconVerticalSolidList"/>
    <dgm:cxn modelId="{4F00C250-F41C-40CF-9BFB-ADF5CE71C4B3}" type="presParOf" srcId="{5F29EB9F-C085-43B0-B3E7-9D8483065B01}" destId="{07EE663C-B903-4AA4-BD29-44E57040E77E}" srcOrd="0" destOrd="0" presId="urn:microsoft.com/office/officeart/2018/2/layout/IconVerticalSolidList"/>
    <dgm:cxn modelId="{C269584E-F0DD-4320-953E-A55E7FF62EA1}" type="presParOf" srcId="{5F29EB9F-C085-43B0-B3E7-9D8483065B01}" destId="{0148E84B-8FBA-48D3-BA7E-A107A1D597C6}" srcOrd="1" destOrd="0" presId="urn:microsoft.com/office/officeart/2018/2/layout/IconVerticalSolidList"/>
    <dgm:cxn modelId="{6A697A21-293B-41AB-A6E5-0588093B6C97}" type="presParOf" srcId="{5F29EB9F-C085-43B0-B3E7-9D8483065B01}" destId="{C3954E15-4FE7-4954-8468-B0D09B9FACEF}" srcOrd="2" destOrd="0" presId="urn:microsoft.com/office/officeart/2018/2/layout/IconVerticalSolidList"/>
    <dgm:cxn modelId="{80439C54-867E-47C7-9D2E-17C5BF65E3BE}" type="presParOf" srcId="{5F29EB9F-C085-43B0-B3E7-9D8483065B01}" destId="{B46E41D5-BED2-447C-B847-08B15052F2F8}" srcOrd="3" destOrd="0" presId="urn:microsoft.com/office/officeart/2018/2/layout/IconVerticalSolidList"/>
    <dgm:cxn modelId="{8D7F902D-7230-42E0-9C67-7D3FEFC700CA}" type="presParOf" srcId="{61638FF7-D47E-4C15-BA1B-4BB450A08E00}" destId="{0028E93D-9B0D-46BD-9468-38CC94AE7C31}" srcOrd="3" destOrd="0" presId="urn:microsoft.com/office/officeart/2018/2/layout/IconVerticalSolidList"/>
    <dgm:cxn modelId="{B299FFAB-C046-483A-8120-9C8E3B310256}" type="presParOf" srcId="{61638FF7-D47E-4C15-BA1B-4BB450A08E00}" destId="{39C6E5E2-7071-4CA5-9D08-39ED17C32EF4}" srcOrd="4" destOrd="0" presId="urn:microsoft.com/office/officeart/2018/2/layout/IconVerticalSolidList"/>
    <dgm:cxn modelId="{CF1A72A3-2626-4947-9C7E-7F3B810EE6C6}" type="presParOf" srcId="{39C6E5E2-7071-4CA5-9D08-39ED17C32EF4}" destId="{D4291F58-BE38-4AD8-B6E4-07F82D3044C2}" srcOrd="0" destOrd="0" presId="urn:microsoft.com/office/officeart/2018/2/layout/IconVerticalSolidList"/>
    <dgm:cxn modelId="{7E73E6DA-2CA5-41B0-8B3E-47455616F348}" type="presParOf" srcId="{39C6E5E2-7071-4CA5-9D08-39ED17C32EF4}" destId="{6102F013-4357-4493-B0AB-A0DF8602FDAC}" srcOrd="1" destOrd="0" presId="urn:microsoft.com/office/officeart/2018/2/layout/IconVerticalSolidList"/>
    <dgm:cxn modelId="{7000E5BE-DB5C-458C-B166-9D66359BAC57}" type="presParOf" srcId="{39C6E5E2-7071-4CA5-9D08-39ED17C32EF4}" destId="{2310C46F-E146-4B2A-AE44-00155D380716}" srcOrd="2" destOrd="0" presId="urn:microsoft.com/office/officeart/2018/2/layout/IconVerticalSolidList"/>
    <dgm:cxn modelId="{48594723-6A56-47A9-B5BC-62B07D5E1CA0}" type="presParOf" srcId="{39C6E5E2-7071-4CA5-9D08-39ED17C32EF4}" destId="{E87710F6-E8B8-4F76-875D-2DE5FFDB4137}"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691231E-90CA-4A00-85A5-C49D775819EF}" type="doc">
      <dgm:prSet loTypeId="urn:microsoft.com/office/officeart/2008/layout/LinedList" loCatId="list" qsTypeId="urn:microsoft.com/office/officeart/2005/8/quickstyle/simple2" qsCatId="simple" csTypeId="urn:microsoft.com/office/officeart/2005/8/colors/accent5_2" csCatId="accent5" phldr="1"/>
      <dgm:spPr/>
      <dgm:t>
        <a:bodyPr/>
        <a:lstStyle/>
        <a:p>
          <a:endParaRPr lang="en-US"/>
        </a:p>
      </dgm:t>
    </dgm:pt>
    <dgm:pt modelId="{A52E2D88-68E1-4775-8AD6-7337F34D6052}">
      <dgm:prSet/>
      <dgm:spPr/>
      <dgm:t>
        <a:bodyPr/>
        <a:lstStyle/>
        <a:p>
          <a:endParaRPr lang="en-US" b="1" u="none" dirty="0"/>
        </a:p>
      </dgm:t>
    </dgm:pt>
    <dgm:pt modelId="{F31AD521-8441-4AED-B30C-7A2C73369C63}" type="parTrans" cxnId="{70EF3081-ABB2-49C3-842F-596640EF02C4}">
      <dgm:prSet/>
      <dgm:spPr/>
      <dgm:t>
        <a:bodyPr/>
        <a:lstStyle/>
        <a:p>
          <a:endParaRPr lang="en-US"/>
        </a:p>
      </dgm:t>
    </dgm:pt>
    <dgm:pt modelId="{5EC476FC-680B-42C7-B81B-6DECFE161E3B}" type="sibTrans" cxnId="{70EF3081-ABB2-49C3-842F-596640EF02C4}">
      <dgm:prSet/>
      <dgm:spPr/>
      <dgm:t>
        <a:bodyPr/>
        <a:lstStyle/>
        <a:p>
          <a:endParaRPr lang="en-US"/>
        </a:p>
      </dgm:t>
    </dgm:pt>
    <dgm:pt modelId="{23DCFE58-56D8-4115-A257-42673A3E8BF4}">
      <dgm:prSet/>
      <dgm:spPr/>
      <dgm:t>
        <a:bodyPr/>
        <a:lstStyle/>
        <a:p>
          <a:r>
            <a:rPr lang="en-US" b="1" dirty="0"/>
            <a:t>Range</a:t>
          </a:r>
          <a:r>
            <a:rPr lang="en-US" dirty="0"/>
            <a:t>: 4,172.40 square meters.</a:t>
          </a:r>
        </a:p>
      </dgm:t>
    </dgm:pt>
    <dgm:pt modelId="{884BB4EE-13DE-400C-A815-664B9462CA5E}" type="parTrans" cxnId="{3934607E-5E5F-4C46-AC84-2378DC11C4FD}">
      <dgm:prSet/>
      <dgm:spPr/>
      <dgm:t>
        <a:bodyPr/>
        <a:lstStyle/>
        <a:p>
          <a:endParaRPr lang="en-US"/>
        </a:p>
      </dgm:t>
    </dgm:pt>
    <dgm:pt modelId="{5B9DBF33-E824-4F0E-A6AB-FB7A833B85B9}" type="sibTrans" cxnId="{3934607E-5E5F-4C46-AC84-2378DC11C4FD}">
      <dgm:prSet/>
      <dgm:spPr/>
      <dgm:t>
        <a:bodyPr/>
        <a:lstStyle/>
        <a:p>
          <a:endParaRPr lang="en-US"/>
        </a:p>
      </dgm:t>
    </dgm:pt>
    <dgm:pt modelId="{AED8961B-42B7-43D0-8980-DA2A85F69734}">
      <dgm:prSet/>
      <dgm:spPr/>
      <dgm:t>
        <a:bodyPr/>
        <a:lstStyle/>
        <a:p>
          <a:r>
            <a:rPr lang="en-US" b="1"/>
            <a:t>Mean</a:t>
          </a:r>
          <a:r>
            <a:rPr lang="en-US"/>
            <a:t>: 2,875.61 square meters.</a:t>
          </a:r>
        </a:p>
      </dgm:t>
    </dgm:pt>
    <dgm:pt modelId="{CBC354DB-9C1E-4F92-9BA9-749DE490C692}" type="parTrans" cxnId="{6AFA772D-6707-4CFA-84E4-2B28204ADB10}">
      <dgm:prSet/>
      <dgm:spPr/>
      <dgm:t>
        <a:bodyPr/>
        <a:lstStyle/>
        <a:p>
          <a:endParaRPr lang="en-US"/>
        </a:p>
      </dgm:t>
    </dgm:pt>
    <dgm:pt modelId="{7A8F8E2E-08B3-459D-8B4E-52AD7B48E9AB}" type="sibTrans" cxnId="{6AFA772D-6707-4CFA-84E4-2B28204ADB10}">
      <dgm:prSet/>
      <dgm:spPr/>
      <dgm:t>
        <a:bodyPr/>
        <a:lstStyle/>
        <a:p>
          <a:endParaRPr lang="en-US"/>
        </a:p>
      </dgm:t>
    </dgm:pt>
    <dgm:pt modelId="{C75AA52C-7FD8-4A2C-83D3-7F50B47BD4EE}">
      <dgm:prSet/>
      <dgm:spPr/>
      <dgm:t>
        <a:bodyPr/>
        <a:lstStyle/>
        <a:p>
          <a:r>
            <a:rPr lang="en-US" b="1"/>
            <a:t>Median</a:t>
          </a:r>
          <a:r>
            <a:rPr lang="en-US"/>
            <a:t>: 2,560.0 square meters.</a:t>
          </a:r>
        </a:p>
      </dgm:t>
    </dgm:pt>
    <dgm:pt modelId="{25F2F9EF-EA1C-4C56-B2D4-B2C0EA5FF2D9}" type="parTrans" cxnId="{245C788B-FE49-4666-86CC-26CD22253E31}">
      <dgm:prSet/>
      <dgm:spPr/>
      <dgm:t>
        <a:bodyPr/>
        <a:lstStyle/>
        <a:p>
          <a:endParaRPr lang="en-US"/>
        </a:p>
      </dgm:t>
    </dgm:pt>
    <dgm:pt modelId="{38FF4037-9C2A-4A67-B92E-1B2881667DA5}" type="sibTrans" cxnId="{245C788B-FE49-4666-86CC-26CD22253E31}">
      <dgm:prSet/>
      <dgm:spPr/>
      <dgm:t>
        <a:bodyPr/>
        <a:lstStyle/>
        <a:p>
          <a:endParaRPr lang="en-US"/>
        </a:p>
      </dgm:t>
    </dgm:pt>
    <dgm:pt modelId="{E6B83797-B34B-4F84-854E-22ADFCF0380E}">
      <dgm:prSet/>
      <dgm:spPr/>
      <dgm:t>
        <a:bodyPr/>
        <a:lstStyle/>
        <a:p>
          <a:r>
            <a:rPr lang="en-US" b="1"/>
            <a:t>Mode</a:t>
          </a:r>
          <a:r>
            <a:rPr lang="en-US"/>
            <a:t>: 1.690.0 square meters.</a:t>
          </a:r>
        </a:p>
      </dgm:t>
    </dgm:pt>
    <dgm:pt modelId="{4DEA9DE4-E986-41ED-BB78-BDB9BDF6C8CF}" type="parTrans" cxnId="{63140A83-99CA-486D-9EB0-B3A6A101329B}">
      <dgm:prSet/>
      <dgm:spPr/>
      <dgm:t>
        <a:bodyPr/>
        <a:lstStyle/>
        <a:p>
          <a:endParaRPr lang="en-US"/>
        </a:p>
      </dgm:t>
    </dgm:pt>
    <dgm:pt modelId="{CC534E4A-E435-41A9-B5D6-F3031E9F29ED}" type="sibTrans" cxnId="{63140A83-99CA-486D-9EB0-B3A6A101329B}">
      <dgm:prSet/>
      <dgm:spPr/>
      <dgm:t>
        <a:bodyPr/>
        <a:lstStyle/>
        <a:p>
          <a:endParaRPr lang="en-US"/>
        </a:p>
      </dgm:t>
    </dgm:pt>
    <dgm:pt modelId="{7CBA3B05-30F7-41BC-A277-6CF607044148}">
      <dgm:prSet/>
      <dgm:spPr/>
      <dgm:t>
        <a:bodyPr/>
        <a:lstStyle/>
        <a:p>
          <a:r>
            <a:rPr lang="en-US" b="1"/>
            <a:t>Standard Deviation: </a:t>
          </a:r>
          <a:r>
            <a:rPr lang="en-US"/>
            <a:t>1,080.62 square meters.</a:t>
          </a:r>
        </a:p>
      </dgm:t>
    </dgm:pt>
    <dgm:pt modelId="{44EB47F5-19B5-4279-9229-9DDF83E8E0FB}" type="parTrans" cxnId="{60E81D92-4782-4E19-8423-ED0596E8B297}">
      <dgm:prSet/>
      <dgm:spPr/>
      <dgm:t>
        <a:bodyPr/>
        <a:lstStyle/>
        <a:p>
          <a:endParaRPr lang="en-US"/>
        </a:p>
      </dgm:t>
    </dgm:pt>
    <dgm:pt modelId="{9A6105E4-F7BF-427D-80FD-A4EEF711EE87}" type="sibTrans" cxnId="{60E81D92-4782-4E19-8423-ED0596E8B297}">
      <dgm:prSet/>
      <dgm:spPr/>
      <dgm:t>
        <a:bodyPr/>
        <a:lstStyle/>
        <a:p>
          <a:endParaRPr lang="en-US"/>
        </a:p>
      </dgm:t>
    </dgm:pt>
    <dgm:pt modelId="{EAF7CF8F-CFC6-4961-A604-5528265D9B08}">
      <dgm:prSet/>
      <dgm:spPr/>
      <dgm:t>
        <a:bodyPr/>
        <a:lstStyle/>
        <a:p>
          <a:r>
            <a:rPr lang="en-US" b="1" dirty="0"/>
            <a:t>Variance: </a:t>
          </a:r>
          <a:r>
            <a:rPr lang="en-US" dirty="0"/>
            <a:t>11,749.36 square meters.</a:t>
          </a:r>
        </a:p>
      </dgm:t>
    </dgm:pt>
    <dgm:pt modelId="{3A5120A1-A285-4F01-BA5F-9550FA5BD3A4}" type="parTrans" cxnId="{17FFAADE-60A8-44BF-9505-ABA7E24544A0}">
      <dgm:prSet/>
      <dgm:spPr/>
      <dgm:t>
        <a:bodyPr/>
        <a:lstStyle/>
        <a:p>
          <a:endParaRPr lang="en-US"/>
        </a:p>
      </dgm:t>
    </dgm:pt>
    <dgm:pt modelId="{5188A50A-61FE-4EE4-AB6C-0E91EEDC0AC5}" type="sibTrans" cxnId="{17FFAADE-60A8-44BF-9505-ABA7E24544A0}">
      <dgm:prSet/>
      <dgm:spPr/>
      <dgm:t>
        <a:bodyPr/>
        <a:lstStyle/>
        <a:p>
          <a:endParaRPr lang="en-US"/>
        </a:p>
      </dgm:t>
    </dgm:pt>
    <dgm:pt modelId="{98937FA9-78E8-4097-B389-26F290A2C561}" type="pres">
      <dgm:prSet presAssocID="{1691231E-90CA-4A00-85A5-C49D775819EF}" presName="vert0" presStyleCnt="0">
        <dgm:presLayoutVars>
          <dgm:dir/>
          <dgm:animOne val="branch"/>
          <dgm:animLvl val="lvl"/>
        </dgm:presLayoutVars>
      </dgm:prSet>
      <dgm:spPr/>
    </dgm:pt>
    <dgm:pt modelId="{C4F232E4-294B-40AB-A4A3-D75209CC9CBC}" type="pres">
      <dgm:prSet presAssocID="{A52E2D88-68E1-4775-8AD6-7337F34D6052}" presName="thickLine" presStyleLbl="alignNode1" presStyleIdx="0" presStyleCnt="7"/>
      <dgm:spPr/>
    </dgm:pt>
    <dgm:pt modelId="{01C39254-35F5-4907-B963-95AD42A64E87}" type="pres">
      <dgm:prSet presAssocID="{A52E2D88-68E1-4775-8AD6-7337F34D6052}" presName="horz1" presStyleCnt="0"/>
      <dgm:spPr/>
    </dgm:pt>
    <dgm:pt modelId="{76E69ECE-33C7-4FF6-8345-7A173EC6155F}" type="pres">
      <dgm:prSet presAssocID="{A52E2D88-68E1-4775-8AD6-7337F34D6052}" presName="tx1" presStyleLbl="revTx" presStyleIdx="0" presStyleCnt="7"/>
      <dgm:spPr/>
    </dgm:pt>
    <dgm:pt modelId="{30E34EEC-FC1E-41C1-9205-83730B013EBA}" type="pres">
      <dgm:prSet presAssocID="{A52E2D88-68E1-4775-8AD6-7337F34D6052}" presName="vert1" presStyleCnt="0"/>
      <dgm:spPr/>
    </dgm:pt>
    <dgm:pt modelId="{0B39711B-FAD1-4952-8F8F-1B09D0A82F5F}" type="pres">
      <dgm:prSet presAssocID="{23DCFE58-56D8-4115-A257-42673A3E8BF4}" presName="thickLine" presStyleLbl="alignNode1" presStyleIdx="1" presStyleCnt="7"/>
      <dgm:spPr/>
    </dgm:pt>
    <dgm:pt modelId="{6373829F-B9E3-4B6A-BEC7-A84B3B5E0864}" type="pres">
      <dgm:prSet presAssocID="{23DCFE58-56D8-4115-A257-42673A3E8BF4}" presName="horz1" presStyleCnt="0"/>
      <dgm:spPr/>
    </dgm:pt>
    <dgm:pt modelId="{5856BDA4-BCAE-42FA-A20B-7595E7485D2D}" type="pres">
      <dgm:prSet presAssocID="{23DCFE58-56D8-4115-A257-42673A3E8BF4}" presName="tx1" presStyleLbl="revTx" presStyleIdx="1" presStyleCnt="7"/>
      <dgm:spPr/>
    </dgm:pt>
    <dgm:pt modelId="{3D5B0300-30CC-4AB7-97B1-05CC357A5B56}" type="pres">
      <dgm:prSet presAssocID="{23DCFE58-56D8-4115-A257-42673A3E8BF4}" presName="vert1" presStyleCnt="0"/>
      <dgm:spPr/>
    </dgm:pt>
    <dgm:pt modelId="{4CBA38CC-556D-49E3-91CB-06F12E101C15}" type="pres">
      <dgm:prSet presAssocID="{AED8961B-42B7-43D0-8980-DA2A85F69734}" presName="thickLine" presStyleLbl="alignNode1" presStyleIdx="2" presStyleCnt="7"/>
      <dgm:spPr/>
    </dgm:pt>
    <dgm:pt modelId="{CE0A65B1-7172-44D6-9DC6-EACB0BFA8100}" type="pres">
      <dgm:prSet presAssocID="{AED8961B-42B7-43D0-8980-DA2A85F69734}" presName="horz1" presStyleCnt="0"/>
      <dgm:spPr/>
    </dgm:pt>
    <dgm:pt modelId="{15B554A4-E8E5-4786-A516-2C9135769B9A}" type="pres">
      <dgm:prSet presAssocID="{AED8961B-42B7-43D0-8980-DA2A85F69734}" presName="tx1" presStyleLbl="revTx" presStyleIdx="2" presStyleCnt="7"/>
      <dgm:spPr/>
    </dgm:pt>
    <dgm:pt modelId="{D08741CB-8CF7-4E23-925D-7DD7C5608A83}" type="pres">
      <dgm:prSet presAssocID="{AED8961B-42B7-43D0-8980-DA2A85F69734}" presName="vert1" presStyleCnt="0"/>
      <dgm:spPr/>
    </dgm:pt>
    <dgm:pt modelId="{D10D2930-5427-4002-B940-0C69D641063D}" type="pres">
      <dgm:prSet presAssocID="{C75AA52C-7FD8-4A2C-83D3-7F50B47BD4EE}" presName="thickLine" presStyleLbl="alignNode1" presStyleIdx="3" presStyleCnt="7"/>
      <dgm:spPr/>
    </dgm:pt>
    <dgm:pt modelId="{611E4593-7807-44B5-8D79-542458781905}" type="pres">
      <dgm:prSet presAssocID="{C75AA52C-7FD8-4A2C-83D3-7F50B47BD4EE}" presName="horz1" presStyleCnt="0"/>
      <dgm:spPr/>
    </dgm:pt>
    <dgm:pt modelId="{030BA371-CB23-4E38-A75E-381473C0FAC4}" type="pres">
      <dgm:prSet presAssocID="{C75AA52C-7FD8-4A2C-83D3-7F50B47BD4EE}" presName="tx1" presStyleLbl="revTx" presStyleIdx="3" presStyleCnt="7"/>
      <dgm:spPr/>
    </dgm:pt>
    <dgm:pt modelId="{F6664F94-7AD4-498D-979B-7B3B5D96B4FD}" type="pres">
      <dgm:prSet presAssocID="{C75AA52C-7FD8-4A2C-83D3-7F50B47BD4EE}" presName="vert1" presStyleCnt="0"/>
      <dgm:spPr/>
    </dgm:pt>
    <dgm:pt modelId="{EF3A8C22-82E8-4B29-B8EE-67AC71C94E32}" type="pres">
      <dgm:prSet presAssocID="{E6B83797-B34B-4F84-854E-22ADFCF0380E}" presName="thickLine" presStyleLbl="alignNode1" presStyleIdx="4" presStyleCnt="7"/>
      <dgm:spPr/>
    </dgm:pt>
    <dgm:pt modelId="{088CC319-DA99-4F97-86E1-69E84D066D14}" type="pres">
      <dgm:prSet presAssocID="{E6B83797-B34B-4F84-854E-22ADFCF0380E}" presName="horz1" presStyleCnt="0"/>
      <dgm:spPr/>
    </dgm:pt>
    <dgm:pt modelId="{E1D07356-ADAE-4FFE-8112-F4795B3E82BF}" type="pres">
      <dgm:prSet presAssocID="{E6B83797-B34B-4F84-854E-22ADFCF0380E}" presName="tx1" presStyleLbl="revTx" presStyleIdx="4" presStyleCnt="7"/>
      <dgm:spPr/>
    </dgm:pt>
    <dgm:pt modelId="{944FF634-B831-4FD4-8A31-3ACF7D3A3CFC}" type="pres">
      <dgm:prSet presAssocID="{E6B83797-B34B-4F84-854E-22ADFCF0380E}" presName="vert1" presStyleCnt="0"/>
      <dgm:spPr/>
    </dgm:pt>
    <dgm:pt modelId="{26B5EC1F-55AA-4BFB-AD86-1A961A4BC9EA}" type="pres">
      <dgm:prSet presAssocID="{7CBA3B05-30F7-41BC-A277-6CF607044148}" presName="thickLine" presStyleLbl="alignNode1" presStyleIdx="5" presStyleCnt="7"/>
      <dgm:spPr/>
    </dgm:pt>
    <dgm:pt modelId="{D67428E3-8002-4F1A-87ED-7C70CA97E3F9}" type="pres">
      <dgm:prSet presAssocID="{7CBA3B05-30F7-41BC-A277-6CF607044148}" presName="horz1" presStyleCnt="0"/>
      <dgm:spPr/>
    </dgm:pt>
    <dgm:pt modelId="{630B549E-6F99-420D-9F5A-871913575B06}" type="pres">
      <dgm:prSet presAssocID="{7CBA3B05-30F7-41BC-A277-6CF607044148}" presName="tx1" presStyleLbl="revTx" presStyleIdx="5" presStyleCnt="7"/>
      <dgm:spPr/>
    </dgm:pt>
    <dgm:pt modelId="{8ADED488-C83D-4F68-AE78-8FFB104890E3}" type="pres">
      <dgm:prSet presAssocID="{7CBA3B05-30F7-41BC-A277-6CF607044148}" presName="vert1" presStyleCnt="0"/>
      <dgm:spPr/>
    </dgm:pt>
    <dgm:pt modelId="{8B11C2A5-6A3B-489A-8026-3348098DBD1E}" type="pres">
      <dgm:prSet presAssocID="{EAF7CF8F-CFC6-4961-A604-5528265D9B08}" presName="thickLine" presStyleLbl="alignNode1" presStyleIdx="6" presStyleCnt="7"/>
      <dgm:spPr/>
    </dgm:pt>
    <dgm:pt modelId="{B1CF4E00-7735-46C7-B4C3-1FC04613E045}" type="pres">
      <dgm:prSet presAssocID="{EAF7CF8F-CFC6-4961-A604-5528265D9B08}" presName="horz1" presStyleCnt="0"/>
      <dgm:spPr/>
    </dgm:pt>
    <dgm:pt modelId="{2EEE9A14-B30C-4C5F-ABEF-D5C51ABA7799}" type="pres">
      <dgm:prSet presAssocID="{EAF7CF8F-CFC6-4961-A604-5528265D9B08}" presName="tx1" presStyleLbl="revTx" presStyleIdx="6" presStyleCnt="7"/>
      <dgm:spPr/>
    </dgm:pt>
    <dgm:pt modelId="{22899BB7-5A4A-4D8D-B279-2913662AE898}" type="pres">
      <dgm:prSet presAssocID="{EAF7CF8F-CFC6-4961-A604-5528265D9B08}" presName="vert1" presStyleCnt="0"/>
      <dgm:spPr/>
    </dgm:pt>
  </dgm:ptLst>
  <dgm:cxnLst>
    <dgm:cxn modelId="{6AFA772D-6707-4CFA-84E4-2B28204ADB10}" srcId="{1691231E-90CA-4A00-85A5-C49D775819EF}" destId="{AED8961B-42B7-43D0-8980-DA2A85F69734}" srcOrd="2" destOrd="0" parTransId="{CBC354DB-9C1E-4F92-9BA9-749DE490C692}" sibTransId="{7A8F8E2E-08B3-459D-8B4E-52AD7B48E9AB}"/>
    <dgm:cxn modelId="{6824433A-8227-4C74-A5C5-DE0797DDCF91}" type="presOf" srcId="{A52E2D88-68E1-4775-8AD6-7337F34D6052}" destId="{76E69ECE-33C7-4FF6-8345-7A173EC6155F}" srcOrd="0" destOrd="0" presId="urn:microsoft.com/office/officeart/2008/layout/LinedList"/>
    <dgm:cxn modelId="{5646006E-2EC5-482F-A59D-2E3ED21257D3}" type="presOf" srcId="{1691231E-90CA-4A00-85A5-C49D775819EF}" destId="{98937FA9-78E8-4097-B389-26F290A2C561}" srcOrd="0" destOrd="0" presId="urn:microsoft.com/office/officeart/2008/layout/LinedList"/>
    <dgm:cxn modelId="{C1CBDC77-E418-44FF-BEEA-5F59343DBA29}" type="presOf" srcId="{C75AA52C-7FD8-4A2C-83D3-7F50B47BD4EE}" destId="{030BA371-CB23-4E38-A75E-381473C0FAC4}" srcOrd="0" destOrd="0" presId="urn:microsoft.com/office/officeart/2008/layout/LinedList"/>
    <dgm:cxn modelId="{0736EF77-7AA7-4BE9-BEF4-2C2DBC59DD17}" type="presOf" srcId="{E6B83797-B34B-4F84-854E-22ADFCF0380E}" destId="{E1D07356-ADAE-4FFE-8112-F4795B3E82BF}" srcOrd="0" destOrd="0" presId="urn:microsoft.com/office/officeart/2008/layout/LinedList"/>
    <dgm:cxn modelId="{3934607E-5E5F-4C46-AC84-2378DC11C4FD}" srcId="{1691231E-90CA-4A00-85A5-C49D775819EF}" destId="{23DCFE58-56D8-4115-A257-42673A3E8BF4}" srcOrd="1" destOrd="0" parTransId="{884BB4EE-13DE-400C-A815-664B9462CA5E}" sibTransId="{5B9DBF33-E824-4F0E-A6AB-FB7A833B85B9}"/>
    <dgm:cxn modelId="{70EF3081-ABB2-49C3-842F-596640EF02C4}" srcId="{1691231E-90CA-4A00-85A5-C49D775819EF}" destId="{A52E2D88-68E1-4775-8AD6-7337F34D6052}" srcOrd="0" destOrd="0" parTransId="{F31AD521-8441-4AED-B30C-7A2C73369C63}" sibTransId="{5EC476FC-680B-42C7-B81B-6DECFE161E3B}"/>
    <dgm:cxn modelId="{63140A83-99CA-486D-9EB0-B3A6A101329B}" srcId="{1691231E-90CA-4A00-85A5-C49D775819EF}" destId="{E6B83797-B34B-4F84-854E-22ADFCF0380E}" srcOrd="4" destOrd="0" parTransId="{4DEA9DE4-E986-41ED-BB78-BDB9BDF6C8CF}" sibTransId="{CC534E4A-E435-41A9-B5D6-F3031E9F29ED}"/>
    <dgm:cxn modelId="{4CD74B85-84E5-4FD0-95DC-0E7E59A39829}" type="presOf" srcId="{7CBA3B05-30F7-41BC-A277-6CF607044148}" destId="{630B549E-6F99-420D-9F5A-871913575B06}" srcOrd="0" destOrd="0" presId="urn:microsoft.com/office/officeart/2008/layout/LinedList"/>
    <dgm:cxn modelId="{245C788B-FE49-4666-86CC-26CD22253E31}" srcId="{1691231E-90CA-4A00-85A5-C49D775819EF}" destId="{C75AA52C-7FD8-4A2C-83D3-7F50B47BD4EE}" srcOrd="3" destOrd="0" parTransId="{25F2F9EF-EA1C-4C56-B2D4-B2C0EA5FF2D9}" sibTransId="{38FF4037-9C2A-4A67-B92E-1B2881667DA5}"/>
    <dgm:cxn modelId="{60E81D92-4782-4E19-8423-ED0596E8B297}" srcId="{1691231E-90CA-4A00-85A5-C49D775819EF}" destId="{7CBA3B05-30F7-41BC-A277-6CF607044148}" srcOrd="5" destOrd="0" parTransId="{44EB47F5-19B5-4279-9229-9DDF83E8E0FB}" sibTransId="{9A6105E4-F7BF-427D-80FD-A4EEF711EE87}"/>
    <dgm:cxn modelId="{71E8C89C-C4CD-4F47-8867-05573273F03A}" type="presOf" srcId="{EAF7CF8F-CFC6-4961-A604-5528265D9B08}" destId="{2EEE9A14-B30C-4C5F-ABEF-D5C51ABA7799}" srcOrd="0" destOrd="0" presId="urn:microsoft.com/office/officeart/2008/layout/LinedList"/>
    <dgm:cxn modelId="{7DAF1CB7-E680-46A7-9189-4C2E3469642D}" type="presOf" srcId="{23DCFE58-56D8-4115-A257-42673A3E8BF4}" destId="{5856BDA4-BCAE-42FA-A20B-7595E7485D2D}" srcOrd="0" destOrd="0" presId="urn:microsoft.com/office/officeart/2008/layout/LinedList"/>
    <dgm:cxn modelId="{31AF8CB7-7AC2-4CBA-B65D-EDC346EE3315}" type="presOf" srcId="{AED8961B-42B7-43D0-8980-DA2A85F69734}" destId="{15B554A4-E8E5-4786-A516-2C9135769B9A}" srcOrd="0" destOrd="0" presId="urn:microsoft.com/office/officeart/2008/layout/LinedList"/>
    <dgm:cxn modelId="{17FFAADE-60A8-44BF-9505-ABA7E24544A0}" srcId="{1691231E-90CA-4A00-85A5-C49D775819EF}" destId="{EAF7CF8F-CFC6-4961-A604-5528265D9B08}" srcOrd="6" destOrd="0" parTransId="{3A5120A1-A285-4F01-BA5F-9550FA5BD3A4}" sibTransId="{5188A50A-61FE-4EE4-AB6C-0E91EEDC0AC5}"/>
    <dgm:cxn modelId="{7FA02052-EEDD-42CB-8FCD-FFD938DED437}" type="presParOf" srcId="{98937FA9-78E8-4097-B389-26F290A2C561}" destId="{C4F232E4-294B-40AB-A4A3-D75209CC9CBC}" srcOrd="0" destOrd="0" presId="urn:microsoft.com/office/officeart/2008/layout/LinedList"/>
    <dgm:cxn modelId="{8B57628D-6AE1-4F94-BFF1-379CB4A45141}" type="presParOf" srcId="{98937FA9-78E8-4097-B389-26F290A2C561}" destId="{01C39254-35F5-4907-B963-95AD42A64E87}" srcOrd="1" destOrd="0" presId="urn:microsoft.com/office/officeart/2008/layout/LinedList"/>
    <dgm:cxn modelId="{0965A870-F177-4C94-BC77-AF7576A462ED}" type="presParOf" srcId="{01C39254-35F5-4907-B963-95AD42A64E87}" destId="{76E69ECE-33C7-4FF6-8345-7A173EC6155F}" srcOrd="0" destOrd="0" presId="urn:microsoft.com/office/officeart/2008/layout/LinedList"/>
    <dgm:cxn modelId="{BE5C5BAE-4792-4709-BF00-67BF139BED8C}" type="presParOf" srcId="{01C39254-35F5-4907-B963-95AD42A64E87}" destId="{30E34EEC-FC1E-41C1-9205-83730B013EBA}" srcOrd="1" destOrd="0" presId="urn:microsoft.com/office/officeart/2008/layout/LinedList"/>
    <dgm:cxn modelId="{4ACA19C2-ADC2-4B0B-8EE7-203167B13083}" type="presParOf" srcId="{98937FA9-78E8-4097-B389-26F290A2C561}" destId="{0B39711B-FAD1-4952-8F8F-1B09D0A82F5F}" srcOrd="2" destOrd="0" presId="urn:microsoft.com/office/officeart/2008/layout/LinedList"/>
    <dgm:cxn modelId="{0D920994-A866-4F6D-BC0B-465717FFAD84}" type="presParOf" srcId="{98937FA9-78E8-4097-B389-26F290A2C561}" destId="{6373829F-B9E3-4B6A-BEC7-A84B3B5E0864}" srcOrd="3" destOrd="0" presId="urn:microsoft.com/office/officeart/2008/layout/LinedList"/>
    <dgm:cxn modelId="{B061474C-DD99-43DA-A239-6069A3E88B8C}" type="presParOf" srcId="{6373829F-B9E3-4B6A-BEC7-A84B3B5E0864}" destId="{5856BDA4-BCAE-42FA-A20B-7595E7485D2D}" srcOrd="0" destOrd="0" presId="urn:microsoft.com/office/officeart/2008/layout/LinedList"/>
    <dgm:cxn modelId="{E4490842-A5CD-42DC-A997-FE647FD9814B}" type="presParOf" srcId="{6373829F-B9E3-4B6A-BEC7-A84B3B5E0864}" destId="{3D5B0300-30CC-4AB7-97B1-05CC357A5B56}" srcOrd="1" destOrd="0" presId="urn:microsoft.com/office/officeart/2008/layout/LinedList"/>
    <dgm:cxn modelId="{1800AB94-1C6D-4895-9A91-D1E4A3BB45C4}" type="presParOf" srcId="{98937FA9-78E8-4097-B389-26F290A2C561}" destId="{4CBA38CC-556D-49E3-91CB-06F12E101C15}" srcOrd="4" destOrd="0" presId="urn:microsoft.com/office/officeart/2008/layout/LinedList"/>
    <dgm:cxn modelId="{62E36BC2-48EE-4F0B-B4E5-4D96C18F1368}" type="presParOf" srcId="{98937FA9-78E8-4097-B389-26F290A2C561}" destId="{CE0A65B1-7172-44D6-9DC6-EACB0BFA8100}" srcOrd="5" destOrd="0" presId="urn:microsoft.com/office/officeart/2008/layout/LinedList"/>
    <dgm:cxn modelId="{ABFDF7D6-8013-4B33-9DEE-F91A580D21A3}" type="presParOf" srcId="{CE0A65B1-7172-44D6-9DC6-EACB0BFA8100}" destId="{15B554A4-E8E5-4786-A516-2C9135769B9A}" srcOrd="0" destOrd="0" presId="urn:microsoft.com/office/officeart/2008/layout/LinedList"/>
    <dgm:cxn modelId="{446E3780-A494-421B-9FC6-D72930A2A074}" type="presParOf" srcId="{CE0A65B1-7172-44D6-9DC6-EACB0BFA8100}" destId="{D08741CB-8CF7-4E23-925D-7DD7C5608A83}" srcOrd="1" destOrd="0" presId="urn:microsoft.com/office/officeart/2008/layout/LinedList"/>
    <dgm:cxn modelId="{89E21BA7-B259-4601-A188-607F9847447F}" type="presParOf" srcId="{98937FA9-78E8-4097-B389-26F290A2C561}" destId="{D10D2930-5427-4002-B940-0C69D641063D}" srcOrd="6" destOrd="0" presId="urn:microsoft.com/office/officeart/2008/layout/LinedList"/>
    <dgm:cxn modelId="{2FA28C55-A58B-492C-BED2-FC01297F9E59}" type="presParOf" srcId="{98937FA9-78E8-4097-B389-26F290A2C561}" destId="{611E4593-7807-44B5-8D79-542458781905}" srcOrd="7" destOrd="0" presId="urn:microsoft.com/office/officeart/2008/layout/LinedList"/>
    <dgm:cxn modelId="{0EEFD329-4038-4E37-A87A-6F5F004AC135}" type="presParOf" srcId="{611E4593-7807-44B5-8D79-542458781905}" destId="{030BA371-CB23-4E38-A75E-381473C0FAC4}" srcOrd="0" destOrd="0" presId="urn:microsoft.com/office/officeart/2008/layout/LinedList"/>
    <dgm:cxn modelId="{5FAD1BA3-CE7F-4806-9AC7-DD2705D88FFA}" type="presParOf" srcId="{611E4593-7807-44B5-8D79-542458781905}" destId="{F6664F94-7AD4-498D-979B-7B3B5D96B4FD}" srcOrd="1" destOrd="0" presId="urn:microsoft.com/office/officeart/2008/layout/LinedList"/>
    <dgm:cxn modelId="{A786AA8D-A64C-4BCE-8934-29BAE8735719}" type="presParOf" srcId="{98937FA9-78E8-4097-B389-26F290A2C561}" destId="{EF3A8C22-82E8-4B29-B8EE-67AC71C94E32}" srcOrd="8" destOrd="0" presId="urn:microsoft.com/office/officeart/2008/layout/LinedList"/>
    <dgm:cxn modelId="{D99D986B-50B7-40EC-A19B-B86CF3B6A22B}" type="presParOf" srcId="{98937FA9-78E8-4097-B389-26F290A2C561}" destId="{088CC319-DA99-4F97-86E1-69E84D066D14}" srcOrd="9" destOrd="0" presId="urn:microsoft.com/office/officeart/2008/layout/LinedList"/>
    <dgm:cxn modelId="{09FE124A-50F7-44C0-84F6-FEF47EE3ED9D}" type="presParOf" srcId="{088CC319-DA99-4F97-86E1-69E84D066D14}" destId="{E1D07356-ADAE-4FFE-8112-F4795B3E82BF}" srcOrd="0" destOrd="0" presId="urn:microsoft.com/office/officeart/2008/layout/LinedList"/>
    <dgm:cxn modelId="{0A28AAFA-1DEC-4A22-8101-3BE3B683F14D}" type="presParOf" srcId="{088CC319-DA99-4F97-86E1-69E84D066D14}" destId="{944FF634-B831-4FD4-8A31-3ACF7D3A3CFC}" srcOrd="1" destOrd="0" presId="urn:microsoft.com/office/officeart/2008/layout/LinedList"/>
    <dgm:cxn modelId="{DB19EAFA-EF1F-46F9-84E2-E8B06A98502A}" type="presParOf" srcId="{98937FA9-78E8-4097-B389-26F290A2C561}" destId="{26B5EC1F-55AA-4BFB-AD86-1A961A4BC9EA}" srcOrd="10" destOrd="0" presId="urn:microsoft.com/office/officeart/2008/layout/LinedList"/>
    <dgm:cxn modelId="{63141BAE-4480-4D83-B7AD-6C3C5CC754EA}" type="presParOf" srcId="{98937FA9-78E8-4097-B389-26F290A2C561}" destId="{D67428E3-8002-4F1A-87ED-7C70CA97E3F9}" srcOrd="11" destOrd="0" presId="urn:microsoft.com/office/officeart/2008/layout/LinedList"/>
    <dgm:cxn modelId="{691A98DC-0B48-4EA1-8E88-0FCB19D43C9F}" type="presParOf" srcId="{D67428E3-8002-4F1A-87ED-7C70CA97E3F9}" destId="{630B549E-6F99-420D-9F5A-871913575B06}" srcOrd="0" destOrd="0" presId="urn:microsoft.com/office/officeart/2008/layout/LinedList"/>
    <dgm:cxn modelId="{DD8AADB4-F329-48C7-BA7D-43B5EAB40CCD}" type="presParOf" srcId="{D67428E3-8002-4F1A-87ED-7C70CA97E3F9}" destId="{8ADED488-C83D-4F68-AE78-8FFB104890E3}" srcOrd="1" destOrd="0" presId="urn:microsoft.com/office/officeart/2008/layout/LinedList"/>
    <dgm:cxn modelId="{4FAB53ED-A111-41D3-B72E-876E8E9E936E}" type="presParOf" srcId="{98937FA9-78E8-4097-B389-26F290A2C561}" destId="{8B11C2A5-6A3B-489A-8026-3348098DBD1E}" srcOrd="12" destOrd="0" presId="urn:microsoft.com/office/officeart/2008/layout/LinedList"/>
    <dgm:cxn modelId="{D7F7A38D-16CF-4CDD-BC78-A89D0C6A8528}" type="presParOf" srcId="{98937FA9-78E8-4097-B389-26F290A2C561}" destId="{B1CF4E00-7735-46C7-B4C3-1FC04613E045}" srcOrd="13" destOrd="0" presId="urn:microsoft.com/office/officeart/2008/layout/LinedList"/>
    <dgm:cxn modelId="{EDE9A941-4A94-46CC-8994-ADC57751A12D}" type="presParOf" srcId="{B1CF4E00-7735-46C7-B4C3-1FC04613E045}" destId="{2EEE9A14-B30C-4C5F-ABEF-D5C51ABA7799}" srcOrd="0" destOrd="0" presId="urn:microsoft.com/office/officeart/2008/layout/LinedList"/>
    <dgm:cxn modelId="{8707A686-3838-4C3D-8341-0AA6276ED4B6}" type="presParOf" srcId="{B1CF4E00-7735-46C7-B4C3-1FC04613E045}" destId="{22899BB7-5A4A-4D8D-B279-2913662AE898}"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7D4F99-CF47-4769-8786-81C737FBA468}">
      <dsp:nvSpPr>
        <dsp:cNvPr id="0" name=""/>
        <dsp:cNvSpPr/>
      </dsp:nvSpPr>
      <dsp:spPr>
        <a:xfrm>
          <a:off x="0" y="2833"/>
          <a:ext cx="10992295" cy="14944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92B3263-0BCB-407B-812F-A1238B7C8E1D}">
      <dsp:nvSpPr>
        <dsp:cNvPr id="0" name=""/>
        <dsp:cNvSpPr/>
      </dsp:nvSpPr>
      <dsp:spPr>
        <a:xfrm>
          <a:off x="452083" y="339093"/>
          <a:ext cx="822772" cy="82196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5728A1-D91D-49B9-8054-9FC0D5BA9757}">
      <dsp:nvSpPr>
        <dsp:cNvPr id="0" name=""/>
        <dsp:cNvSpPr/>
      </dsp:nvSpPr>
      <dsp:spPr>
        <a:xfrm>
          <a:off x="1726939" y="2833"/>
          <a:ext cx="8802916" cy="16813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938" tIns="177938" rIns="177938" bIns="177938" numCol="1" spcCol="1270" anchor="ctr" anchorCtr="0">
          <a:noAutofit/>
        </a:bodyPr>
        <a:lstStyle/>
        <a:p>
          <a:pPr marL="0" lvl="0" indent="0" algn="l" defTabSz="622300">
            <a:lnSpc>
              <a:spcPct val="100000"/>
            </a:lnSpc>
            <a:spcBef>
              <a:spcPct val="0"/>
            </a:spcBef>
            <a:spcAft>
              <a:spcPct val="35000"/>
            </a:spcAft>
            <a:buNone/>
          </a:pPr>
          <a:r>
            <a:rPr lang="en-US" sz="1400" b="1" kern="1200" dirty="0"/>
            <a:t>Data Wrangling:  </a:t>
          </a:r>
          <a:r>
            <a:rPr lang="en-US" sz="1400" kern="1200" dirty="0"/>
            <a:t>Using Jupyter Notebook, the  data was loaded into a python </a:t>
          </a:r>
          <a:r>
            <a:rPr lang="en-US" sz="1400" kern="1200" dirty="0" err="1"/>
            <a:t>DataFrame</a:t>
          </a:r>
          <a:r>
            <a:rPr lang="en-US" sz="1400" kern="1200" dirty="0"/>
            <a:t> and a wrangle function created to preprocess and clean the data.</a:t>
          </a:r>
          <a:endParaRPr lang="en-US" sz="1400" b="0" kern="1200" dirty="0"/>
        </a:p>
      </dsp:txBody>
      <dsp:txXfrm>
        <a:off x="1726939" y="2833"/>
        <a:ext cx="8802916" cy="1681301"/>
      </dsp:txXfrm>
    </dsp:sp>
    <dsp:sp modelId="{07EE663C-B903-4AA4-BD29-44E57040E77E}">
      <dsp:nvSpPr>
        <dsp:cNvPr id="0" name=""/>
        <dsp:cNvSpPr/>
      </dsp:nvSpPr>
      <dsp:spPr>
        <a:xfrm>
          <a:off x="0" y="1954465"/>
          <a:ext cx="10992295" cy="14944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148E84B-8FBA-48D3-BA7E-A107A1D597C6}">
      <dsp:nvSpPr>
        <dsp:cNvPr id="0" name=""/>
        <dsp:cNvSpPr/>
      </dsp:nvSpPr>
      <dsp:spPr>
        <a:xfrm>
          <a:off x="452083" y="2326085"/>
          <a:ext cx="822772" cy="82196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46E41D5-BED2-447C-B847-08B15052F2F8}">
      <dsp:nvSpPr>
        <dsp:cNvPr id="0" name=""/>
        <dsp:cNvSpPr/>
      </dsp:nvSpPr>
      <dsp:spPr>
        <a:xfrm>
          <a:off x="1726939" y="1989825"/>
          <a:ext cx="8802916" cy="16813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938" tIns="177938" rIns="177938" bIns="177938" numCol="1" spcCol="1270" anchor="ctr" anchorCtr="0">
          <a:noAutofit/>
        </a:bodyPr>
        <a:lstStyle/>
        <a:p>
          <a:pPr marL="0" lvl="0" indent="0" algn="l" defTabSz="622300">
            <a:lnSpc>
              <a:spcPct val="100000"/>
            </a:lnSpc>
            <a:spcBef>
              <a:spcPct val="0"/>
            </a:spcBef>
            <a:spcAft>
              <a:spcPct val="35000"/>
            </a:spcAft>
            <a:buNone/>
          </a:pPr>
          <a:r>
            <a:rPr lang="en-US" sz="1400" b="1" kern="1200" dirty="0"/>
            <a:t>Libraries Used:  </a:t>
          </a:r>
          <a:r>
            <a:rPr lang="en-US" sz="1400" kern="1200" dirty="0"/>
            <a:t>The necessary libraries were imported and data  explored to identify key attributes that are suitable for the analysis. Background research was done to know the range of values that a typical real estate data and its attributes should have in order to be able to identify outliers and clean the data. We used Python libraries such </a:t>
          </a:r>
          <a:r>
            <a:rPr lang="en-US" sz="1400" kern="1200" dirty="0">
              <a:solidFill>
                <a:schemeClr val="tx1"/>
              </a:solidFill>
            </a:rPr>
            <a:t>as</a:t>
          </a:r>
          <a:r>
            <a:rPr lang="en-US" sz="1400" kern="1200" dirty="0">
              <a:solidFill>
                <a:srgbClr val="00B050"/>
              </a:solidFill>
            </a:rPr>
            <a:t> Pandas, NumPy, </a:t>
          </a:r>
          <a:r>
            <a:rPr lang="en-US" sz="1400" kern="1200" dirty="0" err="1">
              <a:solidFill>
                <a:srgbClr val="00B050"/>
              </a:solidFill>
            </a:rPr>
            <a:t>Plotly.express</a:t>
          </a:r>
          <a:r>
            <a:rPr lang="en-US" sz="1400" kern="1200" dirty="0">
              <a:solidFill>
                <a:srgbClr val="00B050"/>
              </a:solidFill>
            </a:rPr>
            <a:t>, </a:t>
          </a:r>
          <a:r>
            <a:rPr lang="en-US" sz="1400" kern="1200" dirty="0" err="1">
              <a:solidFill>
                <a:srgbClr val="00B050"/>
              </a:solidFill>
            </a:rPr>
            <a:t>Sklearn.preprocessing</a:t>
          </a:r>
          <a:r>
            <a:rPr lang="en-US" sz="1400" kern="1200" dirty="0">
              <a:solidFill>
                <a:srgbClr val="00B050"/>
              </a:solidFill>
            </a:rPr>
            <a:t>, </a:t>
          </a:r>
          <a:r>
            <a:rPr lang="en-US" sz="1400" kern="1200" dirty="0" err="1">
              <a:solidFill>
                <a:srgbClr val="00B050"/>
              </a:solidFill>
            </a:rPr>
            <a:t>QuantileTransformer</a:t>
          </a:r>
          <a:r>
            <a:rPr lang="en-US" sz="1400" kern="1200" dirty="0">
              <a:solidFill>
                <a:srgbClr val="00B050"/>
              </a:solidFill>
            </a:rPr>
            <a:t>, </a:t>
          </a:r>
          <a:r>
            <a:rPr lang="en-US" sz="1400" kern="1200" dirty="0" err="1">
              <a:solidFill>
                <a:srgbClr val="00B050"/>
              </a:solidFill>
            </a:rPr>
            <a:t>Matplotlib.pyplot</a:t>
          </a:r>
          <a:r>
            <a:rPr lang="en-US" sz="1400" kern="1200" dirty="0">
              <a:solidFill>
                <a:srgbClr val="00B050"/>
              </a:solidFill>
            </a:rPr>
            <a:t> , Seaborn </a:t>
          </a:r>
          <a:r>
            <a:rPr lang="en-US" sz="1400" kern="1200" dirty="0"/>
            <a:t>for data manipulation and visualization, and also </a:t>
          </a:r>
          <a:r>
            <a:rPr lang="en-US" sz="1400" kern="1200" dirty="0">
              <a:solidFill>
                <a:srgbClr val="00B050"/>
              </a:solidFill>
            </a:rPr>
            <a:t>SimpleImputer library </a:t>
          </a:r>
          <a:r>
            <a:rPr lang="en-US" sz="1400" kern="1200" dirty="0"/>
            <a:t>to handle missing values.</a:t>
          </a:r>
        </a:p>
      </dsp:txBody>
      <dsp:txXfrm>
        <a:off x="1726939" y="1989825"/>
        <a:ext cx="8802916" cy="1681301"/>
      </dsp:txXfrm>
    </dsp:sp>
    <dsp:sp modelId="{D4291F58-BE38-4AD8-B6E4-07F82D3044C2}">
      <dsp:nvSpPr>
        <dsp:cNvPr id="0" name=""/>
        <dsp:cNvSpPr/>
      </dsp:nvSpPr>
      <dsp:spPr>
        <a:xfrm>
          <a:off x="0" y="4026554"/>
          <a:ext cx="10992295" cy="14944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102F013-4357-4493-B0AB-A0DF8602FDAC}">
      <dsp:nvSpPr>
        <dsp:cNvPr id="0" name=""/>
        <dsp:cNvSpPr/>
      </dsp:nvSpPr>
      <dsp:spPr>
        <a:xfrm>
          <a:off x="452525" y="4313077"/>
          <a:ext cx="822772" cy="82196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87710F6-E8B8-4F76-875D-2DE5FFDB4137}">
      <dsp:nvSpPr>
        <dsp:cNvPr id="0" name=""/>
        <dsp:cNvSpPr/>
      </dsp:nvSpPr>
      <dsp:spPr>
        <a:xfrm>
          <a:off x="1727823" y="3976817"/>
          <a:ext cx="8802916" cy="16813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7938" tIns="177938" rIns="177938" bIns="177938" numCol="1" spcCol="1270" anchor="ctr" anchorCtr="0">
          <a:noAutofit/>
        </a:bodyPr>
        <a:lstStyle/>
        <a:p>
          <a:pPr marL="0" lvl="0" indent="0" algn="l" defTabSz="622300">
            <a:lnSpc>
              <a:spcPct val="100000"/>
            </a:lnSpc>
            <a:spcBef>
              <a:spcPct val="0"/>
            </a:spcBef>
            <a:spcAft>
              <a:spcPct val="35000"/>
            </a:spcAft>
            <a:buNone/>
          </a:pPr>
          <a:r>
            <a:rPr lang="en-US" sz="1400" b="1" kern="1200" dirty="0"/>
            <a:t>Cleaning Steps: D</a:t>
          </a:r>
          <a:r>
            <a:rPr lang="en-US" sz="1400" kern="1200" dirty="0"/>
            <a:t>ata was cleaned by handling missing values using SimpleImputer library, normalized some distributions for analysis, and attributes which were not of greater need to our analysis dropped successfully. A target vector/variable [</a:t>
          </a:r>
          <a:r>
            <a:rPr lang="en-US" sz="1400" kern="1200" dirty="0" err="1"/>
            <a:t>Price_aud</a:t>
          </a:r>
          <a:r>
            <a:rPr lang="en-US" sz="1400" kern="1200" dirty="0"/>
            <a:t>] was chosen for analysis based on the research question to determine how each feature (categorical/numerical) affects the target vector. The target {Price_aud] was in Australia dollar and we converted to United States dollar to create a general market price that could easily be understood by even the layman. The 13,580 observations was lowered to 2,860 after the cleaning. </a:t>
          </a:r>
          <a:r>
            <a:rPr lang="en-US" sz="1400" b="1" kern="1200" dirty="0"/>
            <a:t>Key Columns used: </a:t>
          </a:r>
          <a:r>
            <a:rPr lang="en-US" sz="1400" kern="1200" dirty="0">
              <a:solidFill>
                <a:srgbClr val="00B050"/>
              </a:solidFill>
            </a:rPr>
            <a:t>Type; Latitude, Longitude, </a:t>
          </a:r>
          <a:r>
            <a:rPr lang="en-US" sz="1400" kern="1200" dirty="0" err="1">
              <a:solidFill>
                <a:srgbClr val="00B050"/>
              </a:solidFill>
            </a:rPr>
            <a:t>BuildingArea</a:t>
          </a:r>
          <a:r>
            <a:rPr lang="en-US" sz="1400" kern="1200" dirty="0">
              <a:solidFill>
                <a:srgbClr val="00B050"/>
              </a:solidFill>
            </a:rPr>
            <a:t>, Distance, Price [USD} </a:t>
          </a:r>
          <a:endParaRPr lang="en-US" sz="1400" kern="1200" dirty="0"/>
        </a:p>
        <a:p>
          <a:pPr marL="0" lvl="0" indent="0" algn="l" defTabSz="622300">
            <a:lnSpc>
              <a:spcPct val="100000"/>
            </a:lnSpc>
            <a:spcBef>
              <a:spcPct val="0"/>
            </a:spcBef>
            <a:spcAft>
              <a:spcPct val="35000"/>
            </a:spcAft>
            <a:buNone/>
          </a:pPr>
          <a:endParaRPr lang="en-US" sz="1400" kern="1200" dirty="0"/>
        </a:p>
      </dsp:txBody>
      <dsp:txXfrm>
        <a:off x="1727823" y="3976817"/>
        <a:ext cx="8802916" cy="16813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F232E4-294B-40AB-A4A3-D75209CC9CBC}">
      <dsp:nvSpPr>
        <dsp:cNvPr id="0" name=""/>
        <dsp:cNvSpPr/>
      </dsp:nvSpPr>
      <dsp:spPr>
        <a:xfrm>
          <a:off x="0" y="417"/>
          <a:ext cx="4078800" cy="0"/>
        </a:xfrm>
        <a:prstGeom prst="line">
          <a:avLst/>
        </a:prstGeom>
        <a:solidFill>
          <a:schemeClr val="accent5">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76E69ECE-33C7-4FF6-8345-7A173EC6155F}">
      <dsp:nvSpPr>
        <dsp:cNvPr id="0" name=""/>
        <dsp:cNvSpPr/>
      </dsp:nvSpPr>
      <dsp:spPr>
        <a:xfrm>
          <a:off x="0" y="417"/>
          <a:ext cx="4078800" cy="4880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endParaRPr lang="en-US" sz="1400" b="1" u="none" kern="1200" dirty="0"/>
        </a:p>
      </dsp:txBody>
      <dsp:txXfrm>
        <a:off x="0" y="417"/>
        <a:ext cx="4078800" cy="488009"/>
      </dsp:txXfrm>
    </dsp:sp>
    <dsp:sp modelId="{0B39711B-FAD1-4952-8F8F-1B09D0A82F5F}">
      <dsp:nvSpPr>
        <dsp:cNvPr id="0" name=""/>
        <dsp:cNvSpPr/>
      </dsp:nvSpPr>
      <dsp:spPr>
        <a:xfrm>
          <a:off x="0" y="488426"/>
          <a:ext cx="4078800" cy="0"/>
        </a:xfrm>
        <a:prstGeom prst="line">
          <a:avLst/>
        </a:prstGeom>
        <a:solidFill>
          <a:schemeClr val="accent5">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5856BDA4-BCAE-42FA-A20B-7595E7485D2D}">
      <dsp:nvSpPr>
        <dsp:cNvPr id="0" name=""/>
        <dsp:cNvSpPr/>
      </dsp:nvSpPr>
      <dsp:spPr>
        <a:xfrm>
          <a:off x="0" y="488426"/>
          <a:ext cx="4078800" cy="4880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t>Range</a:t>
          </a:r>
          <a:r>
            <a:rPr lang="en-US" sz="1400" kern="1200" dirty="0"/>
            <a:t>: 4,172.40 square meters.</a:t>
          </a:r>
        </a:p>
      </dsp:txBody>
      <dsp:txXfrm>
        <a:off x="0" y="488426"/>
        <a:ext cx="4078800" cy="488009"/>
      </dsp:txXfrm>
    </dsp:sp>
    <dsp:sp modelId="{4CBA38CC-556D-49E3-91CB-06F12E101C15}">
      <dsp:nvSpPr>
        <dsp:cNvPr id="0" name=""/>
        <dsp:cNvSpPr/>
      </dsp:nvSpPr>
      <dsp:spPr>
        <a:xfrm>
          <a:off x="0" y="976435"/>
          <a:ext cx="4078800" cy="0"/>
        </a:xfrm>
        <a:prstGeom prst="line">
          <a:avLst/>
        </a:prstGeom>
        <a:solidFill>
          <a:schemeClr val="accent5">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15B554A4-E8E5-4786-A516-2C9135769B9A}">
      <dsp:nvSpPr>
        <dsp:cNvPr id="0" name=""/>
        <dsp:cNvSpPr/>
      </dsp:nvSpPr>
      <dsp:spPr>
        <a:xfrm>
          <a:off x="0" y="976435"/>
          <a:ext cx="4078800" cy="4880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Mean</a:t>
          </a:r>
          <a:r>
            <a:rPr lang="en-US" sz="1400" kern="1200"/>
            <a:t>: 2,875.61 square meters.</a:t>
          </a:r>
        </a:p>
      </dsp:txBody>
      <dsp:txXfrm>
        <a:off x="0" y="976435"/>
        <a:ext cx="4078800" cy="488009"/>
      </dsp:txXfrm>
    </dsp:sp>
    <dsp:sp modelId="{D10D2930-5427-4002-B940-0C69D641063D}">
      <dsp:nvSpPr>
        <dsp:cNvPr id="0" name=""/>
        <dsp:cNvSpPr/>
      </dsp:nvSpPr>
      <dsp:spPr>
        <a:xfrm>
          <a:off x="0" y="1464445"/>
          <a:ext cx="4078800" cy="0"/>
        </a:xfrm>
        <a:prstGeom prst="line">
          <a:avLst/>
        </a:prstGeom>
        <a:solidFill>
          <a:schemeClr val="accent5">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030BA371-CB23-4E38-A75E-381473C0FAC4}">
      <dsp:nvSpPr>
        <dsp:cNvPr id="0" name=""/>
        <dsp:cNvSpPr/>
      </dsp:nvSpPr>
      <dsp:spPr>
        <a:xfrm>
          <a:off x="0" y="1464445"/>
          <a:ext cx="4078800" cy="4880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Median</a:t>
          </a:r>
          <a:r>
            <a:rPr lang="en-US" sz="1400" kern="1200"/>
            <a:t>: 2,560.0 square meters.</a:t>
          </a:r>
        </a:p>
      </dsp:txBody>
      <dsp:txXfrm>
        <a:off x="0" y="1464445"/>
        <a:ext cx="4078800" cy="488009"/>
      </dsp:txXfrm>
    </dsp:sp>
    <dsp:sp modelId="{EF3A8C22-82E8-4B29-B8EE-67AC71C94E32}">
      <dsp:nvSpPr>
        <dsp:cNvPr id="0" name=""/>
        <dsp:cNvSpPr/>
      </dsp:nvSpPr>
      <dsp:spPr>
        <a:xfrm>
          <a:off x="0" y="1952454"/>
          <a:ext cx="4078800" cy="0"/>
        </a:xfrm>
        <a:prstGeom prst="line">
          <a:avLst/>
        </a:prstGeom>
        <a:solidFill>
          <a:schemeClr val="accent5">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E1D07356-ADAE-4FFE-8112-F4795B3E82BF}">
      <dsp:nvSpPr>
        <dsp:cNvPr id="0" name=""/>
        <dsp:cNvSpPr/>
      </dsp:nvSpPr>
      <dsp:spPr>
        <a:xfrm>
          <a:off x="0" y="1952454"/>
          <a:ext cx="4078800" cy="4880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Mode</a:t>
          </a:r>
          <a:r>
            <a:rPr lang="en-US" sz="1400" kern="1200"/>
            <a:t>: 1.690.0 square meters.</a:t>
          </a:r>
        </a:p>
      </dsp:txBody>
      <dsp:txXfrm>
        <a:off x="0" y="1952454"/>
        <a:ext cx="4078800" cy="488009"/>
      </dsp:txXfrm>
    </dsp:sp>
    <dsp:sp modelId="{26B5EC1F-55AA-4BFB-AD86-1A961A4BC9EA}">
      <dsp:nvSpPr>
        <dsp:cNvPr id="0" name=""/>
        <dsp:cNvSpPr/>
      </dsp:nvSpPr>
      <dsp:spPr>
        <a:xfrm>
          <a:off x="0" y="2440464"/>
          <a:ext cx="4078800" cy="0"/>
        </a:xfrm>
        <a:prstGeom prst="line">
          <a:avLst/>
        </a:prstGeom>
        <a:solidFill>
          <a:schemeClr val="accent5">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630B549E-6F99-420D-9F5A-871913575B06}">
      <dsp:nvSpPr>
        <dsp:cNvPr id="0" name=""/>
        <dsp:cNvSpPr/>
      </dsp:nvSpPr>
      <dsp:spPr>
        <a:xfrm>
          <a:off x="0" y="2440464"/>
          <a:ext cx="4078800" cy="4880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Standard Deviation: </a:t>
          </a:r>
          <a:r>
            <a:rPr lang="en-US" sz="1400" kern="1200"/>
            <a:t>1,080.62 square meters.</a:t>
          </a:r>
        </a:p>
      </dsp:txBody>
      <dsp:txXfrm>
        <a:off x="0" y="2440464"/>
        <a:ext cx="4078800" cy="488009"/>
      </dsp:txXfrm>
    </dsp:sp>
    <dsp:sp modelId="{8B11C2A5-6A3B-489A-8026-3348098DBD1E}">
      <dsp:nvSpPr>
        <dsp:cNvPr id="0" name=""/>
        <dsp:cNvSpPr/>
      </dsp:nvSpPr>
      <dsp:spPr>
        <a:xfrm>
          <a:off x="0" y="2928473"/>
          <a:ext cx="4078800" cy="0"/>
        </a:xfrm>
        <a:prstGeom prst="line">
          <a:avLst/>
        </a:prstGeom>
        <a:solidFill>
          <a:schemeClr val="accent5">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2EEE9A14-B30C-4C5F-ABEF-D5C51ABA7799}">
      <dsp:nvSpPr>
        <dsp:cNvPr id="0" name=""/>
        <dsp:cNvSpPr/>
      </dsp:nvSpPr>
      <dsp:spPr>
        <a:xfrm>
          <a:off x="0" y="2928473"/>
          <a:ext cx="4078800" cy="4880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t>Variance: </a:t>
          </a:r>
          <a:r>
            <a:rPr lang="en-US" sz="1400" kern="1200" dirty="0"/>
            <a:t>11,749.36 square meters.</a:t>
          </a:r>
        </a:p>
      </dsp:txBody>
      <dsp:txXfrm>
        <a:off x="0" y="2928473"/>
        <a:ext cx="4078800" cy="48800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8/1/2024</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media/audio1.wav>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3.png>
</file>

<file path=ppt/media/image4.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8/1/2024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a:t>
            </a:fld>
            <a:endParaRPr lang="en-US" dirty="0"/>
          </a:p>
        </p:txBody>
      </p:sp>
    </p:spTree>
    <p:extLst>
      <p:ext uri="{BB962C8B-B14F-4D97-AF65-F5344CB8AC3E}">
        <p14:creationId xmlns:p14="http://schemas.microsoft.com/office/powerpoint/2010/main" val="33641651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2</a:t>
            </a:fld>
            <a:endParaRPr lang="en-US" dirty="0"/>
          </a:p>
        </p:txBody>
      </p:sp>
    </p:spTree>
    <p:extLst>
      <p:ext uri="{BB962C8B-B14F-4D97-AF65-F5344CB8AC3E}">
        <p14:creationId xmlns:p14="http://schemas.microsoft.com/office/powerpoint/2010/main" val="1632927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3</a:t>
            </a:fld>
            <a:endParaRPr lang="en-US" dirty="0"/>
          </a:p>
        </p:txBody>
      </p:sp>
    </p:spTree>
    <p:extLst>
      <p:ext uri="{BB962C8B-B14F-4D97-AF65-F5344CB8AC3E}">
        <p14:creationId xmlns:p14="http://schemas.microsoft.com/office/powerpoint/2010/main" val="828775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4</a:t>
            </a:fld>
            <a:endParaRPr lang="en-US" dirty="0"/>
          </a:p>
        </p:txBody>
      </p:sp>
    </p:spTree>
    <p:extLst>
      <p:ext uri="{BB962C8B-B14F-4D97-AF65-F5344CB8AC3E}">
        <p14:creationId xmlns:p14="http://schemas.microsoft.com/office/powerpoint/2010/main" val="3899098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5</a:t>
            </a:fld>
            <a:endParaRPr lang="en-US" dirty="0"/>
          </a:p>
        </p:txBody>
      </p:sp>
    </p:spTree>
    <p:extLst>
      <p:ext uri="{BB962C8B-B14F-4D97-AF65-F5344CB8AC3E}">
        <p14:creationId xmlns:p14="http://schemas.microsoft.com/office/powerpoint/2010/main" val="2734442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8</a:t>
            </a:fld>
            <a:endParaRPr lang="en-US" dirty="0"/>
          </a:p>
        </p:txBody>
      </p:sp>
    </p:spTree>
    <p:extLst>
      <p:ext uri="{BB962C8B-B14F-4D97-AF65-F5344CB8AC3E}">
        <p14:creationId xmlns:p14="http://schemas.microsoft.com/office/powerpoint/2010/main" val="3302879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9</a:t>
            </a:fld>
            <a:endParaRPr lang="en-US" dirty="0"/>
          </a:p>
        </p:txBody>
      </p:sp>
    </p:spTree>
    <p:extLst>
      <p:ext uri="{BB962C8B-B14F-4D97-AF65-F5344CB8AC3E}">
        <p14:creationId xmlns:p14="http://schemas.microsoft.com/office/powerpoint/2010/main" val="9409188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10</a:t>
            </a:fld>
            <a:endParaRPr lang="en-US" dirty="0"/>
          </a:p>
        </p:txBody>
      </p:sp>
    </p:spTree>
    <p:extLst>
      <p:ext uri="{BB962C8B-B14F-4D97-AF65-F5344CB8AC3E}">
        <p14:creationId xmlns:p14="http://schemas.microsoft.com/office/powerpoint/2010/main" val="5472230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11</a:t>
            </a:fld>
            <a:endParaRPr lang="en-US" dirty="0"/>
          </a:p>
        </p:txBody>
      </p:sp>
    </p:spTree>
    <p:extLst>
      <p:ext uri="{BB962C8B-B14F-4D97-AF65-F5344CB8AC3E}">
        <p14:creationId xmlns:p14="http://schemas.microsoft.com/office/powerpoint/2010/main" val="6239406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ubtitle Pictur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F9E50B4-1616-9029-9FC0-901DDF9BF608}"/>
              </a:ext>
              <a:ext uri="{C183D7F6-B498-43B3-948B-1728B52AA6E4}">
                <adec:decorative xmlns:adec="http://schemas.microsoft.com/office/drawing/2017/decorative" val="1"/>
              </a:ext>
            </a:extLst>
          </p:cNvPr>
          <p:cNvSpPr/>
          <p:nvPr userDrawn="1"/>
        </p:nvSpPr>
        <p:spPr>
          <a:xfrm>
            <a:off x="4449680" y="0"/>
            <a:ext cx="774232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530307" y="430521"/>
            <a:ext cx="3389065" cy="1847528"/>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1954839" y="251182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674FFBCF-911F-5818-60FE-B018CA677353}"/>
              </a:ext>
            </a:extLst>
          </p:cNvPr>
          <p:cNvSpPr>
            <a:spLocks noGrp="1"/>
          </p:cNvSpPr>
          <p:nvPr>
            <p:ph sz="quarter" idx="15" hasCustomPrompt="1"/>
          </p:nvPr>
        </p:nvSpPr>
        <p:spPr>
          <a:xfrm>
            <a:off x="530307" y="2745610"/>
            <a:ext cx="3389065" cy="3499611"/>
          </a:xfrm>
        </p:spPr>
        <p:txBody>
          <a:bodyPr>
            <a:normAutofit/>
          </a:bodyPr>
          <a:lstStyle>
            <a:lvl1pPr marL="0" indent="0" algn="ctr">
              <a:buNone/>
              <a:defRPr lang="en-US" sz="2000" kern="1200" spc="50" dirty="0">
                <a:solidFill>
                  <a:schemeClr val="tx1">
                    <a:alpha val="60000"/>
                  </a:schemeClr>
                </a:solidFill>
                <a:latin typeface="+mn-lt"/>
                <a:ea typeface="+mn-ea"/>
                <a:cs typeface="+mn-cs"/>
              </a:defRPr>
            </a:lvl1pPr>
            <a:lvl2pPr marL="360000" indent="0">
              <a:buNone/>
              <a:defRPr/>
            </a:lvl2pPr>
            <a:lvl3pPr marL="720000" indent="0">
              <a:buNone/>
              <a:defRPr/>
            </a:lvl3pPr>
            <a:lvl4pPr marL="1080000" indent="0">
              <a:buNone/>
              <a:defRPr/>
            </a:lvl4pPr>
            <a:lvl5pPr marL="1440000" indent="0">
              <a:buNone/>
              <a:defRPr/>
            </a:lvl5pPr>
          </a:lstStyle>
          <a:p>
            <a:pPr marL="0" indent="0" algn="ctr">
              <a:buNone/>
            </a:pPr>
            <a:r>
              <a:rPr lang="en-US" dirty="0"/>
              <a:t>Click to add text</a:t>
            </a:r>
          </a:p>
        </p:txBody>
      </p:sp>
      <p:sp>
        <p:nvSpPr>
          <p:cNvPr id="9" name="Picture Placeholder 8">
            <a:extLst>
              <a:ext uri="{FF2B5EF4-FFF2-40B4-BE49-F238E27FC236}">
                <a16:creationId xmlns:a16="http://schemas.microsoft.com/office/drawing/2014/main" id="{EF1A84F6-2D30-446A-9D91-44FBCB825679}"/>
              </a:ext>
            </a:extLst>
          </p:cNvPr>
          <p:cNvSpPr>
            <a:spLocks noGrp="1"/>
          </p:cNvSpPr>
          <p:nvPr>
            <p:ph type="pic" sz="quarter" idx="14" hasCustomPrompt="1"/>
          </p:nvPr>
        </p:nvSpPr>
        <p:spPr>
          <a:xfrm>
            <a:off x="4979988" y="430521"/>
            <a:ext cx="6681704" cy="6019264"/>
          </a:xfrm>
        </p:spPr>
        <p:txBody>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1052376876"/>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Pictur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0"/>
            <a:ext cx="5170860" cy="4869882"/>
          </a:xfrm>
        </p:spPr>
        <p:txBody>
          <a:bodyPr anchor="ctr">
            <a:noAutofit/>
          </a:bodyPr>
          <a:lstStyle>
            <a:lvl1pPr algn="ctr">
              <a:defRPr sz="4800"/>
            </a:lvl1pPr>
          </a:lstStyle>
          <a:p>
            <a:r>
              <a:rPr lang="en-US" dirty="0"/>
              <a:t>Click to add title</a:t>
            </a:r>
          </a:p>
        </p:txBody>
      </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grpSp>
        <p:nvGrpSpPr>
          <p:cNvPr id="6" name="Group 5">
            <a:extLst>
              <a:ext uri="{FF2B5EF4-FFF2-40B4-BE49-F238E27FC236}">
                <a16:creationId xmlns:a16="http://schemas.microsoft.com/office/drawing/2014/main" id="{36D3DA45-FD99-405B-8BF9-260DD97C0D4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7" name="Rectangle 6">
              <a:extLst>
                <a:ext uri="{FF2B5EF4-FFF2-40B4-BE49-F238E27FC236}">
                  <a16:creationId xmlns:a16="http://schemas.microsoft.com/office/drawing/2014/main" id="{C5C2A03C-F372-4C6D-929D-FD97AD4396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E8FEDBB3-0BD6-41BC-BB57-9FEC2E96C0F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9" name="Group 8">
                <a:extLst>
                  <a:ext uri="{FF2B5EF4-FFF2-40B4-BE49-F238E27FC236}">
                    <a16:creationId xmlns:a16="http://schemas.microsoft.com/office/drawing/2014/main" id="{7D12B81D-3F14-4DA1-BECA-669824832A0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4" name="Freeform 68">
                  <a:extLst>
                    <a:ext uri="{FF2B5EF4-FFF2-40B4-BE49-F238E27FC236}">
                      <a16:creationId xmlns:a16="http://schemas.microsoft.com/office/drawing/2014/main" id="{EA11E57D-88DD-4899-907A-2A5772002F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7A5AEE18-30A4-4777-975F-02D107A171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9EA21FB-AE36-478E-9770-CB84281439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BC45D5C4-2D3A-4F84-BED1-D9B75234B07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1" name="Freeform 68">
                  <a:extLst>
                    <a:ext uri="{FF2B5EF4-FFF2-40B4-BE49-F238E27FC236}">
                      <a16:creationId xmlns:a16="http://schemas.microsoft.com/office/drawing/2014/main" id="{259762E8-7432-4501-9FE5-92B04D37C7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FF91FD3E-0148-4B50-8906-7D9CD382A3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506FA1AD-488A-4FD4-A79F-4343698EA7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7" name="Group 16">
            <a:extLst>
              <a:ext uri="{FF2B5EF4-FFF2-40B4-BE49-F238E27FC236}">
                <a16:creationId xmlns:a16="http://schemas.microsoft.com/office/drawing/2014/main" id="{FE79776F-EEB5-464D-19DD-92EC7B3B3296}"/>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19" name="Rectangle 18">
              <a:extLst>
                <a:ext uri="{FF2B5EF4-FFF2-40B4-BE49-F238E27FC236}">
                  <a16:creationId xmlns:a16="http://schemas.microsoft.com/office/drawing/2014/main" id="{309A16CC-7006-C92A-F15C-618A3235AF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035D8D8D-001E-352F-FE03-CC3EE1D7CFC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2" name="Group 21">
                <a:extLst>
                  <a:ext uri="{FF2B5EF4-FFF2-40B4-BE49-F238E27FC236}">
                    <a16:creationId xmlns:a16="http://schemas.microsoft.com/office/drawing/2014/main" id="{51CE1C6F-D1A5-FD45-5120-8F87F05DCFD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FE946A41-95B9-A9F4-17ED-A0113124469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9">
                  <a:extLst>
                    <a:ext uri="{FF2B5EF4-FFF2-40B4-BE49-F238E27FC236}">
                      <a16:creationId xmlns:a16="http://schemas.microsoft.com/office/drawing/2014/main" id="{FDFB515A-8805-F10C-2933-35BDDF1DD3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Line 70">
                  <a:extLst>
                    <a:ext uri="{FF2B5EF4-FFF2-40B4-BE49-F238E27FC236}">
                      <a16:creationId xmlns:a16="http://schemas.microsoft.com/office/drawing/2014/main" id="{F63B17C2-189B-28FA-8876-976CC481C7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3" name="Group 22">
                <a:extLst>
                  <a:ext uri="{FF2B5EF4-FFF2-40B4-BE49-F238E27FC236}">
                    <a16:creationId xmlns:a16="http://schemas.microsoft.com/office/drawing/2014/main" id="{613E90FB-54AC-A2FC-9D01-C95ACC91FC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5" name="Freeform 68">
                  <a:extLst>
                    <a:ext uri="{FF2B5EF4-FFF2-40B4-BE49-F238E27FC236}">
                      <a16:creationId xmlns:a16="http://schemas.microsoft.com/office/drawing/2014/main" id="{58A6A556-AB2C-1636-63D4-9E2806E3671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A43047F1-413F-99DB-01CC-293FC1813A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47C2B72F-C97F-770D-5F99-50DD97EB27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2472699076"/>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ubtitl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1"/>
            <a:ext cx="5160757" cy="2972990"/>
          </a:xfrm>
        </p:spPr>
        <p:txBody>
          <a:bodyPr>
            <a:noAutofit/>
          </a:bodyPr>
          <a:lstStyle>
            <a:lvl1pPr algn="ctr">
              <a:defRPr sz="4800"/>
            </a:lvl1pPr>
          </a:lstStyle>
          <a:p>
            <a:r>
              <a:rPr lang="en-US" dirty="0"/>
              <a:t>Click to add title</a:t>
            </a:r>
          </a:p>
        </p:txBody>
      </p:sp>
      <p:sp>
        <p:nvSpPr>
          <p:cNvPr id="20" name="Subtitle 7">
            <a:extLst>
              <a:ext uri="{FF2B5EF4-FFF2-40B4-BE49-F238E27FC236}">
                <a16:creationId xmlns:a16="http://schemas.microsoft.com/office/drawing/2014/main" id="{C2777538-58E6-494C-A27B-B70346B0F395}"/>
              </a:ext>
            </a:extLst>
          </p:cNvPr>
          <p:cNvSpPr>
            <a:spLocks noGrp="1"/>
          </p:cNvSpPr>
          <p:nvPr>
            <p:ph type="subTitle" idx="1" hasCustomPrompt="1"/>
          </p:nvPr>
        </p:nvSpPr>
        <p:spPr>
          <a:xfrm>
            <a:off x="462643" y="4081727"/>
            <a:ext cx="5160757" cy="1780513"/>
          </a:xfrm>
        </p:spPr>
        <p:txBody>
          <a:bodyPr anchor="t" anchorCtr="0">
            <a:noAutofit/>
          </a:bodyPr>
          <a:lstStyle>
            <a:lvl1pPr marL="0" indent="0" algn="ctr">
              <a:buNone/>
              <a:defRPr lang="en-US" sz="1800" kern="1200" cap="all" spc="300" dirty="0">
                <a:solidFill>
                  <a:schemeClr val="tx1">
                    <a:alpha val="60000"/>
                  </a:schemeClr>
                </a:solidFill>
                <a:latin typeface="+mn-lt"/>
                <a:ea typeface="+mn-ea"/>
                <a:cs typeface="+mn-cs"/>
              </a:defRPr>
            </a:lvl1pPr>
          </a:lstStyle>
          <a:p>
            <a:r>
              <a:rPr lang="en-US" dirty="0">
                <a:cs typeface="Calibri"/>
              </a:rPr>
              <a:t>Click to add subtitle</a:t>
            </a:r>
            <a:endParaRPr lang="en-US" dirty="0"/>
          </a:p>
        </p:txBody>
      </p:sp>
      <p:grpSp>
        <p:nvGrpSpPr>
          <p:cNvPr id="4" name="Group 3">
            <a:extLst>
              <a:ext uri="{FF2B5EF4-FFF2-40B4-BE49-F238E27FC236}">
                <a16:creationId xmlns:a16="http://schemas.microsoft.com/office/drawing/2014/main" id="{741D5DFE-8F3F-B784-41B0-31F1C534B8C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C78FF8C9-13C5-56E2-15F0-726312FF5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14867E99-B662-B6E9-E6E5-C3407AF4191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9" name="Group 18">
                <a:extLst>
                  <a:ext uri="{FF2B5EF4-FFF2-40B4-BE49-F238E27FC236}">
                    <a16:creationId xmlns:a16="http://schemas.microsoft.com/office/drawing/2014/main" id="{17278895-DA26-C127-87C0-697FD9488C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7" name="Freeform 68">
                  <a:extLst>
                    <a:ext uri="{FF2B5EF4-FFF2-40B4-BE49-F238E27FC236}">
                      <a16:creationId xmlns:a16="http://schemas.microsoft.com/office/drawing/2014/main" id="{830A98F7-AE8F-57AF-4A98-D9FDD5E348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04E85AAB-DBFC-9EFB-0839-BD3BF907CB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FB82D752-7675-919F-1F4E-A662D638CA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315DAC7-8F1F-7516-6093-EF240456E2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2" name="Freeform 68">
                  <a:extLst>
                    <a:ext uri="{FF2B5EF4-FFF2-40B4-BE49-F238E27FC236}">
                      <a16:creationId xmlns:a16="http://schemas.microsoft.com/office/drawing/2014/main" id="{8784DA3A-66FB-8A56-0830-9C7BAE1BDF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17465245-FA5B-23A6-733F-92E4C7D22B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E5934380-F9D4-5C01-360B-793C27BC6B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30" name="Group 29">
            <a:extLst>
              <a:ext uri="{FF2B5EF4-FFF2-40B4-BE49-F238E27FC236}">
                <a16:creationId xmlns:a16="http://schemas.microsoft.com/office/drawing/2014/main" id="{DCD2A0D6-CCC5-0E52-3DEA-FC7EDC9C493E}"/>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31" name="Rectangle 30">
              <a:extLst>
                <a:ext uri="{FF2B5EF4-FFF2-40B4-BE49-F238E27FC236}">
                  <a16:creationId xmlns:a16="http://schemas.microsoft.com/office/drawing/2014/main" id="{5952F4BA-7236-1B1C-5216-B9BE515C7C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4555DC04-CCBE-6784-2184-F53E6BB5E1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33" name="Group 32">
                <a:extLst>
                  <a:ext uri="{FF2B5EF4-FFF2-40B4-BE49-F238E27FC236}">
                    <a16:creationId xmlns:a16="http://schemas.microsoft.com/office/drawing/2014/main" id="{0B9A340D-1663-7DA9-73AE-9B675EF502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38" name="Freeform 68">
                  <a:extLst>
                    <a:ext uri="{FF2B5EF4-FFF2-40B4-BE49-F238E27FC236}">
                      <a16:creationId xmlns:a16="http://schemas.microsoft.com/office/drawing/2014/main" id="{79252168-D1D9-C3CD-EFC8-41C970A058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69">
                  <a:extLst>
                    <a:ext uri="{FF2B5EF4-FFF2-40B4-BE49-F238E27FC236}">
                      <a16:creationId xmlns:a16="http://schemas.microsoft.com/office/drawing/2014/main" id="{BD3D9A06-E42E-5D13-8785-3C0D11DE16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Line 70">
                  <a:extLst>
                    <a:ext uri="{FF2B5EF4-FFF2-40B4-BE49-F238E27FC236}">
                      <a16:creationId xmlns:a16="http://schemas.microsoft.com/office/drawing/2014/main" id="{21834AF8-71F0-5841-4EC6-634FD9FE38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4" name="Group 33">
                <a:extLst>
                  <a:ext uri="{FF2B5EF4-FFF2-40B4-BE49-F238E27FC236}">
                    <a16:creationId xmlns:a16="http://schemas.microsoft.com/office/drawing/2014/main" id="{2D1C1DDF-35C6-613D-DA7C-81FC3E0E96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35" name="Freeform 68">
                  <a:extLst>
                    <a:ext uri="{FF2B5EF4-FFF2-40B4-BE49-F238E27FC236}">
                      <a16:creationId xmlns:a16="http://schemas.microsoft.com/office/drawing/2014/main" id="{F63E067E-30E2-CF93-0F3E-7766C716D4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9">
                  <a:extLst>
                    <a:ext uri="{FF2B5EF4-FFF2-40B4-BE49-F238E27FC236}">
                      <a16:creationId xmlns:a16="http://schemas.microsoft.com/office/drawing/2014/main" id="{E1121437-B5EB-87F8-77CC-3B28244521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Line 70">
                  <a:extLst>
                    <a:ext uri="{FF2B5EF4-FFF2-40B4-BE49-F238E27FC236}">
                      <a16:creationId xmlns:a16="http://schemas.microsoft.com/office/drawing/2014/main" id="{0FC3E6C1-F30C-BEBC-7EBD-1D93DCD05B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spTree>
    <p:extLst>
      <p:ext uri="{BB962C8B-B14F-4D97-AF65-F5344CB8AC3E}">
        <p14:creationId xmlns:p14="http://schemas.microsoft.com/office/powerpoint/2010/main" val="2824389064"/>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7D905AD-2C09-A80F-FBF0-4F45A7A148CC}"/>
              </a:ext>
            </a:extLst>
          </p:cNvPr>
          <p:cNvSpPr>
            <a:spLocks noGrp="1"/>
          </p:cNvSpPr>
          <p:nvPr>
            <p:ph type="title" hasCustomPrompt="1"/>
          </p:nvPr>
        </p:nvSpPr>
        <p:spPr>
          <a:xfrm>
            <a:off x="568163" y="400049"/>
            <a:ext cx="8647721" cy="1185045"/>
          </a:xfrm>
        </p:spPr>
        <p:txBody>
          <a:bodyPr lIns="0">
            <a:normAutofit/>
          </a:bodyPr>
          <a:lstStyle>
            <a:lvl1pPr>
              <a:defRPr sz="3600"/>
            </a:lvl1pPr>
          </a:lstStyle>
          <a:p>
            <a:r>
              <a:rPr lang="en-US" dirty="0"/>
              <a:t>Click to add title</a:t>
            </a:r>
          </a:p>
        </p:txBody>
      </p:sp>
      <p:sp>
        <p:nvSpPr>
          <p:cNvPr id="10" name="Content Placeholder 2">
            <a:extLst>
              <a:ext uri="{FF2B5EF4-FFF2-40B4-BE49-F238E27FC236}">
                <a16:creationId xmlns:a16="http://schemas.microsoft.com/office/drawing/2014/main" id="{76F87AC4-493F-1EB8-D127-C21530FA824E}"/>
              </a:ext>
            </a:extLst>
          </p:cNvPr>
          <p:cNvSpPr>
            <a:spLocks noGrp="1"/>
          </p:cNvSpPr>
          <p:nvPr>
            <p:ph idx="10" hasCustomPrompt="1"/>
          </p:nvPr>
        </p:nvSpPr>
        <p:spPr>
          <a:xfrm>
            <a:off x="568163" y="1997132"/>
            <a:ext cx="8652793" cy="4232218"/>
          </a:xfrm>
        </p:spPr>
        <p:txBody>
          <a:bodyPr lIns="0">
            <a:normAutofit/>
          </a:bodyPr>
          <a:lstStyle>
            <a:lvl1pPr marL="285750" indent="-285750">
              <a:lnSpc>
                <a:spcPct val="130000"/>
              </a:lnSpc>
              <a:buFont typeface="Arial" panose="020B0604020202020204" pitchFamily="34" charset="0"/>
              <a:buChar char="•"/>
              <a:defRPr sz="1800"/>
            </a:lvl1pPr>
            <a:lvl2pPr marL="645750" indent="-285750">
              <a:lnSpc>
                <a:spcPct val="130000"/>
              </a:lnSpc>
              <a:buFont typeface="Arial" panose="020B0604020202020204" pitchFamily="34" charset="0"/>
              <a:buChar char="•"/>
              <a:defRPr sz="1800"/>
            </a:lvl2pPr>
            <a:lvl3pPr marL="1005750" indent="-285750">
              <a:lnSpc>
                <a:spcPct val="130000"/>
              </a:lnSpc>
              <a:buFont typeface="Arial" panose="020B0604020202020204" pitchFamily="34" charset="0"/>
              <a:buChar char="•"/>
              <a:defRPr sz="1800"/>
            </a:lvl3pPr>
            <a:lvl4pPr marL="1365750" indent="-285750">
              <a:lnSpc>
                <a:spcPct val="130000"/>
              </a:lnSpc>
              <a:buFont typeface="Arial" panose="020B0604020202020204" pitchFamily="34" charset="0"/>
              <a:buChar char="•"/>
              <a:defRPr sz="1800"/>
            </a:lvl4pPr>
            <a:lvl5pPr marL="1725750" indent="-285750">
              <a:lnSpc>
                <a:spcPct val="130000"/>
              </a:lnSpc>
              <a:buFont typeface="Arial" panose="020B0604020202020204" pitchFamily="34" charset="0"/>
              <a:buChar char="•"/>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CBBE6897-C551-2BCB-F552-C4B761D2C77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0" name="Group 49">
              <a:extLst>
                <a:ext uri="{FF2B5EF4-FFF2-40B4-BE49-F238E27FC236}">
                  <a16:creationId xmlns:a16="http://schemas.microsoft.com/office/drawing/2014/main" id="{C8215B7C-A98D-6F6C-9039-6F2AAEEFDDD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84D4E7B-7775-1603-2C3F-5C265357728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6F97B093-B348-8A25-789A-743A43E9038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732DEA9-6233-9CDE-64C6-744FC6CD6E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9274C521-E533-D3E5-CE64-E3A3AEC0FE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2C69CF99-91AA-9E24-24AE-5A89748B46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A35D6C12-B227-D277-0499-FA2765DB20A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01FCD87F-4621-47F3-CC5C-A1A8F67332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7C3364-8305-C08F-4132-18DA2D39BF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18093390-6F0E-5ED5-5DAF-40FF11548946}"/>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2" name="Group 51">
                <a:extLst>
                  <a:ext uri="{FF2B5EF4-FFF2-40B4-BE49-F238E27FC236}">
                    <a16:creationId xmlns:a16="http://schemas.microsoft.com/office/drawing/2014/main" id="{CEAA9FA7-0165-F161-72DC-F2E001FCF3A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9F185D91-004D-5474-3DD0-9153A2AEA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D995CD54-9374-D2B3-957D-6925B750A6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EDCD4830-6A47-A59E-6569-B352E6D6617F}"/>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89" name="Straight Connector 88">
            <a:extLst>
              <a:ext uri="{FF2B5EF4-FFF2-40B4-BE49-F238E27FC236}">
                <a16:creationId xmlns:a16="http://schemas.microsoft.com/office/drawing/2014/main" id="{000E8D63-E827-790A-519A-B36BFBDEB4B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3"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A908D1ED-4589-9577-8D42-858F2E0054C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34" name="Group 133">
              <a:extLst>
                <a:ext uri="{FF2B5EF4-FFF2-40B4-BE49-F238E27FC236}">
                  <a16:creationId xmlns:a16="http://schemas.microsoft.com/office/drawing/2014/main" id="{2657C24A-988F-290D-0D82-858C3E574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0" name="Group 139">
                <a:extLst>
                  <a:ext uri="{FF2B5EF4-FFF2-40B4-BE49-F238E27FC236}">
                    <a16:creationId xmlns:a16="http://schemas.microsoft.com/office/drawing/2014/main" id="{3AB3F4C6-5635-3075-CCEA-4675932DD4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4" name="Straight Connector 143">
                  <a:extLst>
                    <a:ext uri="{FF2B5EF4-FFF2-40B4-BE49-F238E27FC236}">
                      <a16:creationId xmlns:a16="http://schemas.microsoft.com/office/drawing/2014/main" id="{02F5D12D-62A1-0F12-12B0-572BA5657EF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47EADA3-585F-FC49-7481-AF5B4DA0939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6" name="Rectangle 30">
                  <a:extLst>
                    <a:ext uri="{FF2B5EF4-FFF2-40B4-BE49-F238E27FC236}">
                      <a16:creationId xmlns:a16="http://schemas.microsoft.com/office/drawing/2014/main" id="{DFB52899-BBD4-527C-5990-88BF84565D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30">
                  <a:extLst>
                    <a:ext uri="{FF2B5EF4-FFF2-40B4-BE49-F238E27FC236}">
                      <a16:creationId xmlns:a16="http://schemas.microsoft.com/office/drawing/2014/main" id="{653A3527-A6E3-89A6-71ED-9A7D8EBA4C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1" name="Group 140">
                <a:extLst>
                  <a:ext uri="{FF2B5EF4-FFF2-40B4-BE49-F238E27FC236}">
                    <a16:creationId xmlns:a16="http://schemas.microsoft.com/office/drawing/2014/main" id="{CD03B7A9-CD70-40B9-650E-43C78D4F16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2" name="Freeform: Shape 141">
                  <a:extLst>
                    <a:ext uri="{FF2B5EF4-FFF2-40B4-BE49-F238E27FC236}">
                      <a16:creationId xmlns:a16="http://schemas.microsoft.com/office/drawing/2014/main" id="{451CBB11-40F3-F130-BA91-6311C58CB1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3" name="Freeform: Shape 142">
                  <a:extLst>
                    <a:ext uri="{FF2B5EF4-FFF2-40B4-BE49-F238E27FC236}">
                      <a16:creationId xmlns:a16="http://schemas.microsoft.com/office/drawing/2014/main" id="{2CCB9535-280C-59F1-2408-AFAD8D1BE2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5" name="Group 134">
              <a:extLst>
                <a:ext uri="{FF2B5EF4-FFF2-40B4-BE49-F238E27FC236}">
                  <a16:creationId xmlns:a16="http://schemas.microsoft.com/office/drawing/2014/main" id="{44493786-0B0A-24D5-26A9-8E820E6AB8F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36" name="Group 135">
                <a:extLst>
                  <a:ext uri="{FF2B5EF4-FFF2-40B4-BE49-F238E27FC236}">
                    <a16:creationId xmlns:a16="http://schemas.microsoft.com/office/drawing/2014/main" id="{F66FA07F-4726-2875-B812-6BCC5ABCC2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8" name="Freeform 68">
                  <a:extLst>
                    <a:ext uri="{FF2B5EF4-FFF2-40B4-BE49-F238E27FC236}">
                      <a16:creationId xmlns:a16="http://schemas.microsoft.com/office/drawing/2014/main" id="{A3457F2F-D92C-2F19-7ECB-5110F6A2BB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Freeform 69">
                  <a:extLst>
                    <a:ext uri="{FF2B5EF4-FFF2-40B4-BE49-F238E27FC236}">
                      <a16:creationId xmlns:a16="http://schemas.microsoft.com/office/drawing/2014/main" id="{6ABA0333-6EC3-6BEF-E476-C0072364AA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7" name="Line 70">
                <a:extLst>
                  <a:ext uri="{FF2B5EF4-FFF2-40B4-BE49-F238E27FC236}">
                    <a16:creationId xmlns:a16="http://schemas.microsoft.com/office/drawing/2014/main" id="{D9E689F1-3CC0-2CE6-27B1-34AA1949B9CB}"/>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6" name="Date Placeholder 3">
            <a:extLst>
              <a:ext uri="{FF2B5EF4-FFF2-40B4-BE49-F238E27FC236}">
                <a16:creationId xmlns:a16="http://schemas.microsoft.com/office/drawing/2014/main" id="{6811096D-7051-CD8E-3C9B-63077216B6FE}"/>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83375748-D6D7-A497-C19F-581BC0934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31AC1AD6-D101-6CA6-45FC-DC48C0F32DC9}"/>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78445624"/>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2968408" y="1187450"/>
            <a:ext cx="6255903" cy="2996901"/>
          </a:xfrm>
        </p:spPr>
        <p:txBody>
          <a:bodyPr>
            <a:noAutofit/>
          </a:bodyPr>
          <a:lstStyle>
            <a:lvl1pPr algn="ctr">
              <a:defRPr sz="4800"/>
            </a:lvl1pPr>
          </a:lstStyle>
          <a:p>
            <a:r>
              <a:rPr lang="en-US" dirty="0"/>
              <a:t>Click to add title</a:t>
            </a:r>
          </a:p>
        </p:txBody>
      </p:sp>
      <p:sp>
        <p:nvSpPr>
          <p:cNvPr id="9" name="Content Placeholder 8">
            <a:extLst>
              <a:ext uri="{FF2B5EF4-FFF2-40B4-BE49-F238E27FC236}">
                <a16:creationId xmlns:a16="http://schemas.microsoft.com/office/drawing/2014/main" id="{1C6B76DB-2767-87C4-10EE-4BBBF2841129}"/>
              </a:ext>
            </a:extLst>
          </p:cNvPr>
          <p:cNvSpPr>
            <a:spLocks noGrp="1"/>
          </p:cNvSpPr>
          <p:nvPr>
            <p:ph sz="quarter" idx="10" hasCustomPrompt="1"/>
          </p:nvPr>
        </p:nvSpPr>
        <p:spPr>
          <a:xfrm>
            <a:off x="2286000" y="4557712"/>
            <a:ext cx="7659688" cy="1639275"/>
          </a:xfrm>
        </p:spPr>
        <p:txBody>
          <a:bodyPr/>
          <a:lstStyle>
            <a:lvl1pPr marL="0" indent="0" algn="ctr" defTabSz="914400" rtl="0" eaLnBrk="1" latinLnBrk="0" hangingPunct="1">
              <a:lnSpc>
                <a:spcPct val="130000"/>
              </a:lnSpc>
              <a:spcBef>
                <a:spcPts val="1000"/>
              </a:spcBef>
              <a:buClr>
                <a:schemeClr val="accent3"/>
              </a:buClr>
              <a:buFont typeface="Arial" panose="020B0604020202020204" pitchFamily="34" charset="0"/>
              <a:buNone/>
              <a:defRPr lang="en-US" sz="1800" kern="1200" cap="all" spc="300" dirty="0" smtClean="0">
                <a:solidFill>
                  <a:schemeClr val="tx1">
                    <a:alpha val="60000"/>
                  </a:schemeClr>
                </a:solidFill>
                <a:latin typeface="+mn-lt"/>
                <a:ea typeface="+mn-ea"/>
                <a:cs typeface="+mn-cs"/>
              </a:defRPr>
            </a:lvl1pPr>
            <a:lvl2pPr marL="360000" indent="0" algn="ctr">
              <a:buFont typeface="Arial" panose="020B0604020202020204" pitchFamily="34" charset="0"/>
              <a:buNone/>
              <a:defRPr/>
            </a:lvl2pPr>
          </a:lstStyle>
          <a:p>
            <a:pPr lvl="0"/>
            <a:r>
              <a:rPr lang="en-US" dirty="0"/>
              <a:t>Click to add text</a:t>
            </a:r>
          </a:p>
          <a:p>
            <a:pPr lvl="1"/>
            <a:endParaRPr lang="en-US" dirty="0"/>
          </a:p>
        </p:txBody>
      </p:sp>
      <p:grpSp>
        <p:nvGrpSpPr>
          <p:cNvPr id="3" name="Group 2">
            <a:extLst>
              <a:ext uri="{FF2B5EF4-FFF2-40B4-BE49-F238E27FC236}">
                <a16:creationId xmlns:a16="http://schemas.microsoft.com/office/drawing/2014/main" id="{99F4A9DA-0E0F-BB15-37FE-7C47230AF41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4" name="Group 3">
              <a:extLst>
                <a:ext uri="{FF2B5EF4-FFF2-40B4-BE49-F238E27FC236}">
                  <a16:creationId xmlns:a16="http://schemas.microsoft.com/office/drawing/2014/main" id="{A6D7EE9A-A325-1078-BB60-9FC75CAEB6E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38" name="Freeform 64">
                <a:extLst>
                  <a:ext uri="{FF2B5EF4-FFF2-40B4-BE49-F238E27FC236}">
                    <a16:creationId xmlns:a16="http://schemas.microsoft.com/office/drawing/2014/main" id="{E3B36E34-9750-EC15-036F-4B675C295A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1">
                <a:extLst>
                  <a:ext uri="{FF2B5EF4-FFF2-40B4-BE49-F238E27FC236}">
                    <a16:creationId xmlns:a16="http://schemas.microsoft.com/office/drawing/2014/main" id="{06586384-27A4-246C-E62A-33558F884F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1">
                <a:extLst>
                  <a:ext uri="{FF2B5EF4-FFF2-40B4-BE49-F238E27FC236}">
                    <a16:creationId xmlns:a16="http://schemas.microsoft.com/office/drawing/2014/main" id="{5AA0A056-987B-0766-D8E8-C8D89A7EC7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78">
                <a:extLst>
                  <a:ext uri="{FF2B5EF4-FFF2-40B4-BE49-F238E27FC236}">
                    <a16:creationId xmlns:a16="http://schemas.microsoft.com/office/drawing/2014/main" id="{B8359D64-1AAE-C3D6-1AEB-701A902686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84">
                <a:extLst>
                  <a:ext uri="{FF2B5EF4-FFF2-40B4-BE49-F238E27FC236}">
                    <a16:creationId xmlns:a16="http://schemas.microsoft.com/office/drawing/2014/main" id="{40C577F2-9B8C-9987-0FDA-0B46E995AE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7">
                <a:extLst>
                  <a:ext uri="{FF2B5EF4-FFF2-40B4-BE49-F238E27FC236}">
                    <a16:creationId xmlns:a16="http://schemas.microsoft.com/office/drawing/2014/main" id="{E4A8A441-14F2-1181-7C03-9AF4D75DE0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60">
                <a:extLst>
                  <a:ext uri="{FF2B5EF4-FFF2-40B4-BE49-F238E27FC236}">
                    <a16:creationId xmlns:a16="http://schemas.microsoft.com/office/drawing/2014/main" id="{3A0F5B06-DAD1-414A-4045-AC17788009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59">
                <a:extLst>
                  <a:ext uri="{FF2B5EF4-FFF2-40B4-BE49-F238E27FC236}">
                    <a16:creationId xmlns:a16="http://schemas.microsoft.com/office/drawing/2014/main" id="{6EAB1EB7-4688-82CC-051F-DB66DE38B8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62">
                <a:extLst>
                  <a:ext uri="{FF2B5EF4-FFF2-40B4-BE49-F238E27FC236}">
                    <a16:creationId xmlns:a16="http://schemas.microsoft.com/office/drawing/2014/main" id="{A9AB2401-8BD6-D082-7D34-198A6545D1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65">
                <a:extLst>
                  <a:ext uri="{FF2B5EF4-FFF2-40B4-BE49-F238E27FC236}">
                    <a16:creationId xmlns:a16="http://schemas.microsoft.com/office/drawing/2014/main" id="{3A90FDBC-4B7A-EDE5-0D04-338D0D4465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Freeform 79">
                <a:extLst>
                  <a:ext uri="{FF2B5EF4-FFF2-40B4-BE49-F238E27FC236}">
                    <a16:creationId xmlns:a16="http://schemas.microsoft.com/office/drawing/2014/main" id="{A8D3C6B9-6FD6-25DA-E318-38517D1729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9" name="Freeform 82">
                <a:extLst>
                  <a:ext uri="{FF2B5EF4-FFF2-40B4-BE49-F238E27FC236}">
                    <a16:creationId xmlns:a16="http://schemas.microsoft.com/office/drawing/2014/main" id="{7B45605F-50DD-B936-79D0-4D5D3DCCF6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0" name="Freeform 85">
                <a:extLst>
                  <a:ext uri="{FF2B5EF4-FFF2-40B4-BE49-F238E27FC236}">
                    <a16:creationId xmlns:a16="http://schemas.microsoft.com/office/drawing/2014/main" id="{AA2CCC3A-D444-734A-6925-5778565003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1" name="Freeform 88">
                <a:extLst>
                  <a:ext uri="{FF2B5EF4-FFF2-40B4-BE49-F238E27FC236}">
                    <a16:creationId xmlns:a16="http://schemas.microsoft.com/office/drawing/2014/main" id="{A2BD9A0D-1346-B3F5-7383-79EB805ABD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2" name="Group 51">
                <a:extLst>
                  <a:ext uri="{FF2B5EF4-FFF2-40B4-BE49-F238E27FC236}">
                    <a16:creationId xmlns:a16="http://schemas.microsoft.com/office/drawing/2014/main" id="{16EB22E5-C3DE-A015-B732-9C99977BB7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53" name="Line 63">
                  <a:extLst>
                    <a:ext uri="{FF2B5EF4-FFF2-40B4-BE49-F238E27FC236}">
                      <a16:creationId xmlns:a16="http://schemas.microsoft.com/office/drawing/2014/main" id="{93CF15FE-A466-3FBE-1E87-307BF004FC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66">
                  <a:extLst>
                    <a:ext uri="{FF2B5EF4-FFF2-40B4-BE49-F238E27FC236}">
                      <a16:creationId xmlns:a16="http://schemas.microsoft.com/office/drawing/2014/main" id="{3C84471E-53D8-C7CA-359C-EA3D084335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67">
                  <a:extLst>
                    <a:ext uri="{FF2B5EF4-FFF2-40B4-BE49-F238E27FC236}">
                      <a16:creationId xmlns:a16="http://schemas.microsoft.com/office/drawing/2014/main" id="{BC3DC9EB-7ADF-8A40-A0B1-806A49FDD1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6" name="Line 80">
                  <a:extLst>
                    <a:ext uri="{FF2B5EF4-FFF2-40B4-BE49-F238E27FC236}">
                      <a16:creationId xmlns:a16="http://schemas.microsoft.com/office/drawing/2014/main" id="{A9814A17-E78A-F4E9-E11C-91D474D977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7" name="Line 83">
                  <a:extLst>
                    <a:ext uri="{FF2B5EF4-FFF2-40B4-BE49-F238E27FC236}">
                      <a16:creationId xmlns:a16="http://schemas.microsoft.com/office/drawing/2014/main" id="{317CBEE3-C973-721D-F6E1-B01AB38460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8" name="Line 86">
                  <a:extLst>
                    <a:ext uri="{FF2B5EF4-FFF2-40B4-BE49-F238E27FC236}">
                      <a16:creationId xmlns:a16="http://schemas.microsoft.com/office/drawing/2014/main" id="{B94FEC87-B417-D6A3-C64B-28FBFF77E6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9" name="Line 89">
                  <a:extLst>
                    <a:ext uri="{FF2B5EF4-FFF2-40B4-BE49-F238E27FC236}">
                      <a16:creationId xmlns:a16="http://schemas.microsoft.com/office/drawing/2014/main" id="{E06EF271-57E5-EEF4-D040-2024C9C5E2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 name="Group 4">
              <a:extLst>
                <a:ext uri="{FF2B5EF4-FFF2-40B4-BE49-F238E27FC236}">
                  <a16:creationId xmlns:a16="http://schemas.microsoft.com/office/drawing/2014/main" id="{8B6F3B2D-71C3-22D2-3FE7-AEB56473B07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30" name="Group 29">
                <a:extLst>
                  <a:ext uri="{FF2B5EF4-FFF2-40B4-BE49-F238E27FC236}">
                    <a16:creationId xmlns:a16="http://schemas.microsoft.com/office/drawing/2014/main" id="{97575CCE-8AB7-7F62-6647-54A79E708F6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B17ABC5D-B6B9-F1AF-A5E6-4E86BF39735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D90BB42-FD51-C2C9-345D-87DED4AC79F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385D3C2A-6509-6882-27B6-96C8742214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4BF0830E-092E-8582-FD37-25EBB95D93E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C380A303-EA12-90C6-733E-C85628E6E95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31">
                  <a:extLst>
                    <a:ext uri="{FF2B5EF4-FFF2-40B4-BE49-F238E27FC236}">
                      <a16:creationId xmlns:a16="http://schemas.microsoft.com/office/drawing/2014/main" id="{641257D7-35B4-17E4-164F-621D979A03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32">
                  <a:extLst>
                    <a:ext uri="{FF2B5EF4-FFF2-40B4-BE49-F238E27FC236}">
                      <a16:creationId xmlns:a16="http://schemas.microsoft.com/office/drawing/2014/main" id="{6F3910AB-8CA8-F456-4738-9F48854BD0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7" name="Group 16">
              <a:extLst>
                <a:ext uri="{FF2B5EF4-FFF2-40B4-BE49-F238E27FC236}">
                  <a16:creationId xmlns:a16="http://schemas.microsoft.com/office/drawing/2014/main" id="{B586CB42-F5B6-83EC-94BC-143860A116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9" name="Group 18">
                <a:extLst>
                  <a:ext uri="{FF2B5EF4-FFF2-40B4-BE49-F238E27FC236}">
                    <a16:creationId xmlns:a16="http://schemas.microsoft.com/office/drawing/2014/main" id="{635060AB-ED2F-208F-81B5-BEB45F802F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27" name="Freeform 68">
                  <a:extLst>
                    <a:ext uri="{FF2B5EF4-FFF2-40B4-BE49-F238E27FC236}">
                      <a16:creationId xmlns:a16="http://schemas.microsoft.com/office/drawing/2014/main" id="{6E687AEB-A199-BAD0-2E9A-3ACBFE2841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DAFE85D5-581E-A320-6774-95E0233C56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7270347A-DB8B-CFEA-D5B1-DBC3659BBE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1965131-3F3E-E213-B710-81D71722A97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22" name="Freeform 68">
                  <a:extLst>
                    <a:ext uri="{FF2B5EF4-FFF2-40B4-BE49-F238E27FC236}">
                      <a16:creationId xmlns:a16="http://schemas.microsoft.com/office/drawing/2014/main" id="{A3D07104-0A30-F679-34AF-C21FD6FACE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B13E5798-2DCB-9131-C54F-6F0D08D86F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2F125324-9871-5BDF-13D3-6E4113AFD0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60" name="Group 59">
            <a:extLst>
              <a:ext uri="{FF2B5EF4-FFF2-40B4-BE49-F238E27FC236}">
                <a16:creationId xmlns:a16="http://schemas.microsoft.com/office/drawing/2014/main" id="{BE0CCD1F-2B54-D361-E053-5FF87DD59BCE}"/>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61" name="Group 60">
              <a:extLst>
                <a:ext uri="{FF2B5EF4-FFF2-40B4-BE49-F238E27FC236}">
                  <a16:creationId xmlns:a16="http://schemas.microsoft.com/office/drawing/2014/main" id="{B3F3EEBC-EBC4-0038-38A9-A494FED7A6E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80" name="Freeform 64">
                <a:extLst>
                  <a:ext uri="{FF2B5EF4-FFF2-40B4-BE49-F238E27FC236}">
                    <a16:creationId xmlns:a16="http://schemas.microsoft.com/office/drawing/2014/main" id="{581DA3CF-C0A0-8E1A-B2CA-B465ACA6C8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1">
                <a:extLst>
                  <a:ext uri="{FF2B5EF4-FFF2-40B4-BE49-F238E27FC236}">
                    <a16:creationId xmlns:a16="http://schemas.microsoft.com/office/drawing/2014/main" id="{DB32943F-D66E-F068-1ECE-FF375616F2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61">
                <a:extLst>
                  <a:ext uri="{FF2B5EF4-FFF2-40B4-BE49-F238E27FC236}">
                    <a16:creationId xmlns:a16="http://schemas.microsoft.com/office/drawing/2014/main" id="{3B13BE8F-A9CD-C462-43E9-D182FCF05E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78">
                <a:extLst>
                  <a:ext uri="{FF2B5EF4-FFF2-40B4-BE49-F238E27FC236}">
                    <a16:creationId xmlns:a16="http://schemas.microsoft.com/office/drawing/2014/main" id="{F75852E9-400B-CA0A-4A1A-0B754AE008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84">
                <a:extLst>
                  <a:ext uri="{FF2B5EF4-FFF2-40B4-BE49-F238E27FC236}">
                    <a16:creationId xmlns:a16="http://schemas.microsoft.com/office/drawing/2014/main" id="{1D8ECB49-B6E6-DA8C-61EE-CB6BB20FF4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87">
                <a:extLst>
                  <a:ext uri="{FF2B5EF4-FFF2-40B4-BE49-F238E27FC236}">
                    <a16:creationId xmlns:a16="http://schemas.microsoft.com/office/drawing/2014/main" id="{53A3DB70-240A-ADEB-E7B2-84B3837F44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60">
                <a:extLst>
                  <a:ext uri="{FF2B5EF4-FFF2-40B4-BE49-F238E27FC236}">
                    <a16:creationId xmlns:a16="http://schemas.microsoft.com/office/drawing/2014/main" id="{9B713D37-E240-145B-9C3E-F8D262CF7B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59">
                <a:extLst>
                  <a:ext uri="{FF2B5EF4-FFF2-40B4-BE49-F238E27FC236}">
                    <a16:creationId xmlns:a16="http://schemas.microsoft.com/office/drawing/2014/main" id="{17B81BF5-2C3A-46BE-E721-022FD3C1F4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62">
                <a:extLst>
                  <a:ext uri="{FF2B5EF4-FFF2-40B4-BE49-F238E27FC236}">
                    <a16:creationId xmlns:a16="http://schemas.microsoft.com/office/drawing/2014/main" id="{2885C111-E5DD-8443-FE17-0569B46EC8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65">
                <a:extLst>
                  <a:ext uri="{FF2B5EF4-FFF2-40B4-BE49-F238E27FC236}">
                    <a16:creationId xmlns:a16="http://schemas.microsoft.com/office/drawing/2014/main" id="{029DD684-1B88-2889-DA3A-5870D67614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Freeform 79">
                <a:extLst>
                  <a:ext uri="{FF2B5EF4-FFF2-40B4-BE49-F238E27FC236}">
                    <a16:creationId xmlns:a16="http://schemas.microsoft.com/office/drawing/2014/main" id="{3C566D20-0174-75CC-D855-AB274699D8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1" name="Freeform 82">
                <a:extLst>
                  <a:ext uri="{FF2B5EF4-FFF2-40B4-BE49-F238E27FC236}">
                    <a16:creationId xmlns:a16="http://schemas.microsoft.com/office/drawing/2014/main" id="{36A8E32A-151B-A3D3-49DE-6008D6C45F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2" name="Freeform 85">
                <a:extLst>
                  <a:ext uri="{FF2B5EF4-FFF2-40B4-BE49-F238E27FC236}">
                    <a16:creationId xmlns:a16="http://schemas.microsoft.com/office/drawing/2014/main" id="{76E7A491-283C-6A17-EB8C-B02383E9A2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3" name="Freeform 88">
                <a:extLst>
                  <a:ext uri="{FF2B5EF4-FFF2-40B4-BE49-F238E27FC236}">
                    <a16:creationId xmlns:a16="http://schemas.microsoft.com/office/drawing/2014/main" id="{E91E0A05-94DE-D7F7-3A60-DEA330713B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4" name="Group 93">
                <a:extLst>
                  <a:ext uri="{FF2B5EF4-FFF2-40B4-BE49-F238E27FC236}">
                    <a16:creationId xmlns:a16="http://schemas.microsoft.com/office/drawing/2014/main" id="{FF3DE174-682A-6361-8639-CDA2D81AA0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5" name="Line 63">
                  <a:extLst>
                    <a:ext uri="{FF2B5EF4-FFF2-40B4-BE49-F238E27FC236}">
                      <a16:creationId xmlns:a16="http://schemas.microsoft.com/office/drawing/2014/main" id="{2234DE9F-CB30-6186-5B72-493836DF14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66">
                  <a:extLst>
                    <a:ext uri="{FF2B5EF4-FFF2-40B4-BE49-F238E27FC236}">
                      <a16:creationId xmlns:a16="http://schemas.microsoft.com/office/drawing/2014/main" id="{DAF283E5-22FA-93DD-FB58-AA9A0424C9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67">
                  <a:extLst>
                    <a:ext uri="{FF2B5EF4-FFF2-40B4-BE49-F238E27FC236}">
                      <a16:creationId xmlns:a16="http://schemas.microsoft.com/office/drawing/2014/main" id="{CE496269-4163-B3BB-A9E1-56F00C65A0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8" name="Line 80">
                  <a:extLst>
                    <a:ext uri="{FF2B5EF4-FFF2-40B4-BE49-F238E27FC236}">
                      <a16:creationId xmlns:a16="http://schemas.microsoft.com/office/drawing/2014/main" id="{90179A3F-210B-6566-A4A2-F50DAB4E89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9" name="Line 83">
                  <a:extLst>
                    <a:ext uri="{FF2B5EF4-FFF2-40B4-BE49-F238E27FC236}">
                      <a16:creationId xmlns:a16="http://schemas.microsoft.com/office/drawing/2014/main" id="{772AEF66-4E36-6C46-BEE9-2E18CDC2AE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0" name="Line 86">
                  <a:extLst>
                    <a:ext uri="{FF2B5EF4-FFF2-40B4-BE49-F238E27FC236}">
                      <a16:creationId xmlns:a16="http://schemas.microsoft.com/office/drawing/2014/main" id="{258703F6-E13A-5C69-B4D3-DE791D24F1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1" name="Line 89">
                  <a:extLst>
                    <a:ext uri="{FF2B5EF4-FFF2-40B4-BE49-F238E27FC236}">
                      <a16:creationId xmlns:a16="http://schemas.microsoft.com/office/drawing/2014/main" id="{EEC221A3-F3A0-F165-B37C-BF65A34237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2" name="Group 61">
              <a:extLst>
                <a:ext uri="{FF2B5EF4-FFF2-40B4-BE49-F238E27FC236}">
                  <a16:creationId xmlns:a16="http://schemas.microsoft.com/office/drawing/2014/main" id="{E1BE042E-E49B-4A5F-357E-8DB2C56DDB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72" name="Group 71">
                <a:extLst>
                  <a:ext uri="{FF2B5EF4-FFF2-40B4-BE49-F238E27FC236}">
                    <a16:creationId xmlns:a16="http://schemas.microsoft.com/office/drawing/2014/main" id="{C166BC29-F4E6-A651-BD21-70A8B85B4D3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6" name="Straight Connector 75">
                  <a:extLst>
                    <a:ext uri="{FF2B5EF4-FFF2-40B4-BE49-F238E27FC236}">
                      <a16:creationId xmlns:a16="http://schemas.microsoft.com/office/drawing/2014/main" id="{6002A7A7-B4BB-9C4C-3948-E72F7F44D1F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F73A36C-4216-A151-D845-77BCCDC9E71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8" name="Rectangle 30">
                  <a:extLst>
                    <a:ext uri="{FF2B5EF4-FFF2-40B4-BE49-F238E27FC236}">
                      <a16:creationId xmlns:a16="http://schemas.microsoft.com/office/drawing/2014/main" id="{5BBF4110-E046-056F-4D58-8896610108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30">
                  <a:extLst>
                    <a:ext uri="{FF2B5EF4-FFF2-40B4-BE49-F238E27FC236}">
                      <a16:creationId xmlns:a16="http://schemas.microsoft.com/office/drawing/2014/main" id="{809EE42A-5648-154F-432A-D9F3570862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3" name="Group 72">
                <a:extLst>
                  <a:ext uri="{FF2B5EF4-FFF2-40B4-BE49-F238E27FC236}">
                    <a16:creationId xmlns:a16="http://schemas.microsoft.com/office/drawing/2014/main" id="{A783DC31-F0EF-CF42-ED90-75B1ABD16C4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4" name="Freeform: Shape 73">
                  <a:extLst>
                    <a:ext uri="{FF2B5EF4-FFF2-40B4-BE49-F238E27FC236}">
                      <a16:creationId xmlns:a16="http://schemas.microsoft.com/office/drawing/2014/main" id="{798C938D-4846-6187-1846-8DF73B4DD1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75" name="Freeform: Shape 74">
                  <a:extLst>
                    <a:ext uri="{FF2B5EF4-FFF2-40B4-BE49-F238E27FC236}">
                      <a16:creationId xmlns:a16="http://schemas.microsoft.com/office/drawing/2014/main" id="{E52F3A13-6583-B19D-8326-EDCA4E9994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3" name="Group 62">
              <a:extLst>
                <a:ext uri="{FF2B5EF4-FFF2-40B4-BE49-F238E27FC236}">
                  <a16:creationId xmlns:a16="http://schemas.microsoft.com/office/drawing/2014/main" id="{0AC02D64-2157-DCA3-9D5E-57703AAB781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64" name="Group 63">
                <a:extLst>
                  <a:ext uri="{FF2B5EF4-FFF2-40B4-BE49-F238E27FC236}">
                    <a16:creationId xmlns:a16="http://schemas.microsoft.com/office/drawing/2014/main" id="{7EDD009B-AFCE-7C90-EDC0-4823F23EA1A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69" name="Freeform 68">
                  <a:extLst>
                    <a:ext uri="{FF2B5EF4-FFF2-40B4-BE49-F238E27FC236}">
                      <a16:creationId xmlns:a16="http://schemas.microsoft.com/office/drawing/2014/main" id="{8DCD1D20-6F7B-2005-233C-448F727696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9">
                  <a:extLst>
                    <a:ext uri="{FF2B5EF4-FFF2-40B4-BE49-F238E27FC236}">
                      <a16:creationId xmlns:a16="http://schemas.microsoft.com/office/drawing/2014/main" id="{C701A3C9-3B53-4238-2638-1B8BA0EC5F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Line 70">
                  <a:extLst>
                    <a:ext uri="{FF2B5EF4-FFF2-40B4-BE49-F238E27FC236}">
                      <a16:creationId xmlns:a16="http://schemas.microsoft.com/office/drawing/2014/main" id="{36AC7693-785F-3C83-9A64-E6039FA0E0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5" name="Group 64">
                <a:extLst>
                  <a:ext uri="{FF2B5EF4-FFF2-40B4-BE49-F238E27FC236}">
                    <a16:creationId xmlns:a16="http://schemas.microsoft.com/office/drawing/2014/main" id="{CF359D63-C81D-206A-44F3-F1273C0708F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66" name="Freeform 68">
                  <a:extLst>
                    <a:ext uri="{FF2B5EF4-FFF2-40B4-BE49-F238E27FC236}">
                      <a16:creationId xmlns:a16="http://schemas.microsoft.com/office/drawing/2014/main" id="{220AC73E-818C-B36C-CBD0-B0B5802981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69">
                  <a:extLst>
                    <a:ext uri="{FF2B5EF4-FFF2-40B4-BE49-F238E27FC236}">
                      <a16:creationId xmlns:a16="http://schemas.microsoft.com/office/drawing/2014/main" id="{E5255418-4DCC-DA3A-8A94-1E4253DD4C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Line 70">
                  <a:extLst>
                    <a:ext uri="{FF2B5EF4-FFF2-40B4-BE49-F238E27FC236}">
                      <a16:creationId xmlns:a16="http://schemas.microsoft.com/office/drawing/2014/main" id="{81D8F951-4C97-BFA4-4434-DCEC72D59E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07" name="Straight Connector 106">
            <a:extLst>
              <a:ext uri="{FF2B5EF4-FFF2-40B4-BE49-F238E27FC236}">
                <a16:creationId xmlns:a16="http://schemas.microsoft.com/office/drawing/2014/main" id="{3784D93E-84DF-A671-0102-F4445B9DB2A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43775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0303148"/>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F8AB8B9-9DB5-3592-13B2-C6EAC9964CDC}"/>
              </a:ext>
            </a:extLst>
          </p:cNvPr>
          <p:cNvSpPr>
            <a:spLocks noGrp="1"/>
          </p:cNvSpPr>
          <p:nvPr>
            <p:ph type="title" hasCustomPrompt="1"/>
          </p:nvPr>
        </p:nvSpPr>
        <p:spPr>
          <a:xfrm>
            <a:off x="568164" y="400049"/>
            <a:ext cx="11104724" cy="1185045"/>
          </a:xfrm>
        </p:spPr>
        <p:txBody>
          <a:bodyPr lIns="0">
            <a:normAutofit/>
          </a:bodyPr>
          <a:lstStyle>
            <a:lvl1pPr>
              <a:defRPr sz="3600"/>
            </a:lvl1pPr>
          </a:lstStyle>
          <a:p>
            <a:r>
              <a:rPr lang="en-US" dirty="0"/>
              <a:t>Click to add title</a:t>
            </a:r>
          </a:p>
        </p:txBody>
      </p:sp>
      <p:sp>
        <p:nvSpPr>
          <p:cNvPr id="10" name="Content Placeholder 3">
            <a:extLst>
              <a:ext uri="{FF2B5EF4-FFF2-40B4-BE49-F238E27FC236}">
                <a16:creationId xmlns:a16="http://schemas.microsoft.com/office/drawing/2014/main" id="{96B6B9D5-CD1B-A940-279D-F71F01ADB003}"/>
              </a:ext>
            </a:extLst>
          </p:cNvPr>
          <p:cNvSpPr>
            <a:spLocks noGrp="1"/>
          </p:cNvSpPr>
          <p:nvPr>
            <p:ph sz="half" idx="12" hasCustomPrompt="1"/>
          </p:nvPr>
        </p:nvSpPr>
        <p:spPr>
          <a:xfrm>
            <a:off x="568164" y="1997132"/>
            <a:ext cx="5398686" cy="4232218"/>
          </a:xfrm>
        </p:spPr>
        <p:txBody>
          <a:bodyPr lIns="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a:extLst>
              <a:ext uri="{FF2B5EF4-FFF2-40B4-BE49-F238E27FC236}">
                <a16:creationId xmlns:a16="http://schemas.microsoft.com/office/drawing/2014/main" id="{3269BDF9-7C8E-6E41-2B0A-E6156A56F0EF}"/>
              </a:ext>
            </a:extLst>
          </p:cNvPr>
          <p:cNvSpPr>
            <a:spLocks noGrp="1"/>
          </p:cNvSpPr>
          <p:nvPr>
            <p:ph sz="half" idx="13" hasCustomPrompt="1"/>
          </p:nvPr>
        </p:nvSpPr>
        <p:spPr>
          <a:xfrm>
            <a:off x="6274202" y="1997132"/>
            <a:ext cx="5398686" cy="4232218"/>
          </a:xfrm>
        </p:spPr>
        <p:txBody>
          <a:bodyPr lIns="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51B8ED33-4EE7-7B50-3C8D-2D43FCEE2B34}"/>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Date Placeholder 3">
            <a:extLst>
              <a:ext uri="{FF2B5EF4-FFF2-40B4-BE49-F238E27FC236}">
                <a16:creationId xmlns:a16="http://schemas.microsoft.com/office/drawing/2014/main" id="{9C8F833A-02FB-E36B-45C9-0645070F68FD}"/>
              </a:ext>
            </a:extLst>
          </p:cNvPr>
          <p:cNvSpPr>
            <a:spLocks noGrp="1"/>
          </p:cNvSpPr>
          <p:nvPr>
            <p:ph type="dt" sz="half" idx="11"/>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3" name="Footer Placeholder 6">
            <a:extLst>
              <a:ext uri="{FF2B5EF4-FFF2-40B4-BE49-F238E27FC236}">
                <a16:creationId xmlns:a16="http://schemas.microsoft.com/office/drawing/2014/main" id="{7BDAEEC9-E6ED-C61A-85C7-C1E0B67B16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 name="Slide Number Placeholder 5">
            <a:extLst>
              <a:ext uri="{FF2B5EF4-FFF2-40B4-BE49-F238E27FC236}">
                <a16:creationId xmlns:a16="http://schemas.microsoft.com/office/drawing/2014/main" id="{E71492A7-053E-DE52-D433-9715A1632BE3}"/>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639326748"/>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hasCustomPrompt="1"/>
          </p:nvPr>
        </p:nvSpPr>
        <p:spPr>
          <a:xfrm>
            <a:off x="3890507" y="395289"/>
            <a:ext cx="7733329" cy="1189806"/>
          </a:xfrm>
        </p:spPr>
        <p:txBody>
          <a:bodyPr lIns="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hasCustomPrompt="1"/>
          </p:nvPr>
        </p:nvSpPr>
        <p:spPr>
          <a:xfrm>
            <a:off x="3890507" y="1997132"/>
            <a:ext cx="2765356" cy="4465579"/>
          </a:xfrm>
        </p:spPr>
        <p:txBody>
          <a:bodyPr lIns="0">
            <a:normAutofit/>
          </a:bodyPr>
          <a:lstStyle>
            <a:lvl1pPr>
              <a:defRPr sz="1800"/>
            </a:lvl1pPr>
            <a:lvl2pPr>
              <a:defRPr sz="1800"/>
            </a:lvl2pPr>
            <a:lvl3pPr>
              <a:defRPr sz="1800"/>
            </a:lvl3pPr>
            <a:lvl4pPr>
              <a:defRPr sz="1800"/>
            </a:lvl4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p:txBody>
      </p:sp>
      <p:sp>
        <p:nvSpPr>
          <p:cNvPr id="8" name="Content Placeholder 3">
            <a:extLst>
              <a:ext uri="{FF2B5EF4-FFF2-40B4-BE49-F238E27FC236}">
                <a16:creationId xmlns:a16="http://schemas.microsoft.com/office/drawing/2014/main" id="{C8C1FBAB-005F-F0AD-1BEA-D659045F89F3}"/>
              </a:ext>
            </a:extLst>
          </p:cNvPr>
          <p:cNvSpPr>
            <a:spLocks noGrp="1"/>
          </p:cNvSpPr>
          <p:nvPr>
            <p:ph sz="half" idx="13" hasCustomPrompt="1"/>
          </p:nvPr>
        </p:nvSpPr>
        <p:spPr>
          <a:xfrm>
            <a:off x="6815634" y="1997132"/>
            <a:ext cx="4808202" cy="4232218"/>
          </a:xfrm>
        </p:spPr>
        <p:txBody>
          <a:bodyPr lIns="9144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40CF0BDF-4C70-3A21-D896-DAC13562A29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890509"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A735428F-DCEA-E8DB-1A53-7A9E8B6BD17C}"/>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76" name="Freeform 64">
              <a:extLst>
                <a:ext uri="{FF2B5EF4-FFF2-40B4-BE49-F238E27FC236}">
                  <a16:creationId xmlns:a16="http://schemas.microsoft.com/office/drawing/2014/main" id="{B08950FF-1512-B7DF-BED3-12DAB240CE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1">
              <a:extLst>
                <a:ext uri="{FF2B5EF4-FFF2-40B4-BE49-F238E27FC236}">
                  <a16:creationId xmlns:a16="http://schemas.microsoft.com/office/drawing/2014/main" id="{FED46019-50FE-56DC-07AE-3140B62D99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61">
              <a:extLst>
                <a:ext uri="{FF2B5EF4-FFF2-40B4-BE49-F238E27FC236}">
                  <a16:creationId xmlns:a16="http://schemas.microsoft.com/office/drawing/2014/main" id="{F8344F6F-7BFF-A0C1-6A5C-7C26859CEF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78">
              <a:extLst>
                <a:ext uri="{FF2B5EF4-FFF2-40B4-BE49-F238E27FC236}">
                  <a16:creationId xmlns:a16="http://schemas.microsoft.com/office/drawing/2014/main" id="{B351AD35-F328-430C-AC8C-9C2FCC751B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84">
              <a:extLst>
                <a:ext uri="{FF2B5EF4-FFF2-40B4-BE49-F238E27FC236}">
                  <a16:creationId xmlns:a16="http://schemas.microsoft.com/office/drawing/2014/main" id="{26C9E2DF-5528-DC17-0E3E-5CAB023139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7">
              <a:extLst>
                <a:ext uri="{FF2B5EF4-FFF2-40B4-BE49-F238E27FC236}">
                  <a16:creationId xmlns:a16="http://schemas.microsoft.com/office/drawing/2014/main" id="{C6D0E3D9-FDBB-F24B-58B3-5D64BA3AD9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60">
              <a:extLst>
                <a:ext uri="{FF2B5EF4-FFF2-40B4-BE49-F238E27FC236}">
                  <a16:creationId xmlns:a16="http://schemas.microsoft.com/office/drawing/2014/main" id="{7CEB91EF-B50A-86E9-6E90-5306CC452CC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59">
              <a:extLst>
                <a:ext uri="{FF2B5EF4-FFF2-40B4-BE49-F238E27FC236}">
                  <a16:creationId xmlns:a16="http://schemas.microsoft.com/office/drawing/2014/main" id="{9F658E30-2295-292A-732D-35D6A2A3AB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62">
              <a:extLst>
                <a:ext uri="{FF2B5EF4-FFF2-40B4-BE49-F238E27FC236}">
                  <a16:creationId xmlns:a16="http://schemas.microsoft.com/office/drawing/2014/main" id="{46653527-5E94-B1BE-2530-38683A6E58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65">
              <a:extLst>
                <a:ext uri="{FF2B5EF4-FFF2-40B4-BE49-F238E27FC236}">
                  <a16:creationId xmlns:a16="http://schemas.microsoft.com/office/drawing/2014/main" id="{746ECD9D-C4C1-ABBF-B385-62CE709171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79">
              <a:extLst>
                <a:ext uri="{FF2B5EF4-FFF2-40B4-BE49-F238E27FC236}">
                  <a16:creationId xmlns:a16="http://schemas.microsoft.com/office/drawing/2014/main" id="{F12FD0B4-D775-8778-B4AB-2812881251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82">
              <a:extLst>
                <a:ext uri="{FF2B5EF4-FFF2-40B4-BE49-F238E27FC236}">
                  <a16:creationId xmlns:a16="http://schemas.microsoft.com/office/drawing/2014/main" id="{9060E759-708B-81DA-7D61-A5E4FD15AF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85">
              <a:extLst>
                <a:ext uri="{FF2B5EF4-FFF2-40B4-BE49-F238E27FC236}">
                  <a16:creationId xmlns:a16="http://schemas.microsoft.com/office/drawing/2014/main" id="{C1BC18FF-D435-8372-8D36-F0A2E2FF12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88">
              <a:extLst>
                <a:ext uri="{FF2B5EF4-FFF2-40B4-BE49-F238E27FC236}">
                  <a16:creationId xmlns:a16="http://schemas.microsoft.com/office/drawing/2014/main" id="{D7BE903D-C298-1952-7991-8E31C2AF26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0" name="Group 89">
              <a:extLst>
                <a:ext uri="{FF2B5EF4-FFF2-40B4-BE49-F238E27FC236}">
                  <a16:creationId xmlns:a16="http://schemas.microsoft.com/office/drawing/2014/main" id="{B607DCA6-6024-D362-9330-8AFFBBB8A73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1" name="Line 63">
                <a:extLst>
                  <a:ext uri="{FF2B5EF4-FFF2-40B4-BE49-F238E27FC236}">
                    <a16:creationId xmlns:a16="http://schemas.microsoft.com/office/drawing/2014/main" id="{3B80B578-9153-AA37-CCF4-1C530CE74F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2" name="Line 66">
                <a:extLst>
                  <a:ext uri="{FF2B5EF4-FFF2-40B4-BE49-F238E27FC236}">
                    <a16:creationId xmlns:a16="http://schemas.microsoft.com/office/drawing/2014/main" id="{70FF2BF6-5E2B-13B9-B292-51297D0F07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3" name="Line 67">
                <a:extLst>
                  <a:ext uri="{FF2B5EF4-FFF2-40B4-BE49-F238E27FC236}">
                    <a16:creationId xmlns:a16="http://schemas.microsoft.com/office/drawing/2014/main" id="{10EEC0DE-2FA0-2991-F09B-FDB7F90BCF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4" name="Line 80">
                <a:extLst>
                  <a:ext uri="{FF2B5EF4-FFF2-40B4-BE49-F238E27FC236}">
                    <a16:creationId xmlns:a16="http://schemas.microsoft.com/office/drawing/2014/main" id="{FD5727E7-2D7B-1745-2AFE-EE92B123D0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5" name="Line 83">
                <a:extLst>
                  <a:ext uri="{FF2B5EF4-FFF2-40B4-BE49-F238E27FC236}">
                    <a16:creationId xmlns:a16="http://schemas.microsoft.com/office/drawing/2014/main" id="{7E599577-4F0E-E46B-8F38-5DE84B9EB3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86">
                <a:extLst>
                  <a:ext uri="{FF2B5EF4-FFF2-40B4-BE49-F238E27FC236}">
                    <a16:creationId xmlns:a16="http://schemas.microsoft.com/office/drawing/2014/main" id="{EBC3501F-ACA9-9716-54B2-308F761A35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89">
                <a:extLst>
                  <a:ext uri="{FF2B5EF4-FFF2-40B4-BE49-F238E27FC236}">
                    <a16:creationId xmlns:a16="http://schemas.microsoft.com/office/drawing/2014/main" id="{8F837063-D92B-EA3A-1299-475B6632C0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D1A340BC-A6D3-539D-CB1E-965CF9C5DE9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99" name="Freeform 64">
              <a:extLst>
                <a:ext uri="{FF2B5EF4-FFF2-40B4-BE49-F238E27FC236}">
                  <a16:creationId xmlns:a16="http://schemas.microsoft.com/office/drawing/2014/main" id="{7AC7CD44-8A4B-F8A7-C900-0DD35E0EB8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0" name="Freeform 81">
              <a:extLst>
                <a:ext uri="{FF2B5EF4-FFF2-40B4-BE49-F238E27FC236}">
                  <a16:creationId xmlns:a16="http://schemas.microsoft.com/office/drawing/2014/main" id="{11D7F6C7-DB52-EF70-52AC-898829F0A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1" name="Freeform 61">
              <a:extLst>
                <a:ext uri="{FF2B5EF4-FFF2-40B4-BE49-F238E27FC236}">
                  <a16:creationId xmlns:a16="http://schemas.microsoft.com/office/drawing/2014/main" id="{198FB818-8D72-83A8-92A1-DBF9598518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2" name="Freeform 78">
              <a:extLst>
                <a:ext uri="{FF2B5EF4-FFF2-40B4-BE49-F238E27FC236}">
                  <a16:creationId xmlns:a16="http://schemas.microsoft.com/office/drawing/2014/main" id="{3D0C3C81-7CE0-2D78-D02F-F9DCF05011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3" name="Freeform 84">
              <a:extLst>
                <a:ext uri="{FF2B5EF4-FFF2-40B4-BE49-F238E27FC236}">
                  <a16:creationId xmlns:a16="http://schemas.microsoft.com/office/drawing/2014/main" id="{0C7ED120-F30B-14AB-5B2F-B022C86689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4" name="Freeform 87">
              <a:extLst>
                <a:ext uri="{FF2B5EF4-FFF2-40B4-BE49-F238E27FC236}">
                  <a16:creationId xmlns:a16="http://schemas.microsoft.com/office/drawing/2014/main" id="{60788874-2352-19A7-D664-0106854D90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5" name="Freeform 60">
              <a:extLst>
                <a:ext uri="{FF2B5EF4-FFF2-40B4-BE49-F238E27FC236}">
                  <a16:creationId xmlns:a16="http://schemas.microsoft.com/office/drawing/2014/main" id="{88B03378-17C4-9F0A-14DE-B0D14C3A58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6" name="Freeform 59">
              <a:extLst>
                <a:ext uri="{FF2B5EF4-FFF2-40B4-BE49-F238E27FC236}">
                  <a16:creationId xmlns:a16="http://schemas.microsoft.com/office/drawing/2014/main" id="{AF0D137B-1827-9F4C-03BB-6D7F26FF517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7" name="Freeform 62">
              <a:extLst>
                <a:ext uri="{FF2B5EF4-FFF2-40B4-BE49-F238E27FC236}">
                  <a16:creationId xmlns:a16="http://schemas.microsoft.com/office/drawing/2014/main" id="{F0D58801-920F-64E9-DD6A-9E41DB9CE1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8" name="Freeform 65">
              <a:extLst>
                <a:ext uri="{FF2B5EF4-FFF2-40B4-BE49-F238E27FC236}">
                  <a16:creationId xmlns:a16="http://schemas.microsoft.com/office/drawing/2014/main" id="{1196BF7F-0B7D-24CC-1BF8-28DE94B282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9" name="Freeform 79">
              <a:extLst>
                <a:ext uri="{FF2B5EF4-FFF2-40B4-BE49-F238E27FC236}">
                  <a16:creationId xmlns:a16="http://schemas.microsoft.com/office/drawing/2014/main" id="{0055D8F4-D194-4E40-FA91-94F7A1AEC8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2">
              <a:extLst>
                <a:ext uri="{FF2B5EF4-FFF2-40B4-BE49-F238E27FC236}">
                  <a16:creationId xmlns:a16="http://schemas.microsoft.com/office/drawing/2014/main" id="{CBF5427B-8B0F-8276-A243-4B27DA41C3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85">
              <a:extLst>
                <a:ext uri="{FF2B5EF4-FFF2-40B4-BE49-F238E27FC236}">
                  <a16:creationId xmlns:a16="http://schemas.microsoft.com/office/drawing/2014/main" id="{200EE055-2A12-AA92-46E4-2FA8D7BA3C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88">
              <a:extLst>
                <a:ext uri="{FF2B5EF4-FFF2-40B4-BE49-F238E27FC236}">
                  <a16:creationId xmlns:a16="http://schemas.microsoft.com/office/drawing/2014/main" id="{3C38B1EC-E4D2-BF06-976B-C14979A121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13" name="Group 112">
              <a:extLst>
                <a:ext uri="{FF2B5EF4-FFF2-40B4-BE49-F238E27FC236}">
                  <a16:creationId xmlns:a16="http://schemas.microsoft.com/office/drawing/2014/main" id="{5BCF6A29-31B0-2441-356B-86247D86DC1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14" name="Line 63">
                <a:extLst>
                  <a:ext uri="{FF2B5EF4-FFF2-40B4-BE49-F238E27FC236}">
                    <a16:creationId xmlns:a16="http://schemas.microsoft.com/office/drawing/2014/main" id="{6EB6905C-ACF6-9AF1-664F-5C0FED8A66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5" name="Line 66">
                <a:extLst>
                  <a:ext uri="{FF2B5EF4-FFF2-40B4-BE49-F238E27FC236}">
                    <a16:creationId xmlns:a16="http://schemas.microsoft.com/office/drawing/2014/main" id="{0E262CE0-BAF1-8146-35BB-AC059F7292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6" name="Line 67">
                <a:extLst>
                  <a:ext uri="{FF2B5EF4-FFF2-40B4-BE49-F238E27FC236}">
                    <a16:creationId xmlns:a16="http://schemas.microsoft.com/office/drawing/2014/main" id="{191EBC3F-760E-86C1-8B21-A117912C6C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7" name="Line 80">
                <a:extLst>
                  <a:ext uri="{FF2B5EF4-FFF2-40B4-BE49-F238E27FC236}">
                    <a16:creationId xmlns:a16="http://schemas.microsoft.com/office/drawing/2014/main" id="{53EAD6B4-1599-2782-D593-2D6148973A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8" name="Line 83">
                <a:extLst>
                  <a:ext uri="{FF2B5EF4-FFF2-40B4-BE49-F238E27FC236}">
                    <a16:creationId xmlns:a16="http://schemas.microsoft.com/office/drawing/2014/main" id="{809484DC-53A9-6DF0-B3E7-61C4BBC6D22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9" name="Line 86">
                <a:extLst>
                  <a:ext uri="{FF2B5EF4-FFF2-40B4-BE49-F238E27FC236}">
                    <a16:creationId xmlns:a16="http://schemas.microsoft.com/office/drawing/2014/main" id="{631B2D90-841F-130E-48D8-D77FD39A80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0" name="Line 89">
                <a:extLst>
                  <a:ext uri="{FF2B5EF4-FFF2-40B4-BE49-F238E27FC236}">
                    <a16:creationId xmlns:a16="http://schemas.microsoft.com/office/drawing/2014/main" id="{54CE9CB3-DC61-CF9B-41AF-A855A9A7F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 name="Date Placeholder 3">
            <a:extLst>
              <a:ext uri="{FF2B5EF4-FFF2-40B4-BE49-F238E27FC236}">
                <a16:creationId xmlns:a16="http://schemas.microsoft.com/office/drawing/2014/main" id="{51B2F52A-503B-3D02-DD9B-CD13E1192ED9}"/>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6" name="Footer Placeholder 6">
            <a:extLst>
              <a:ext uri="{FF2B5EF4-FFF2-40B4-BE49-F238E27FC236}">
                <a16:creationId xmlns:a16="http://schemas.microsoft.com/office/drawing/2014/main" id="{EA1EAF5E-FFB3-BD50-2D80-15B1A519FC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7" name="Slide Number Placeholder 5">
            <a:extLst>
              <a:ext uri="{FF2B5EF4-FFF2-40B4-BE49-F238E27FC236}">
                <a16:creationId xmlns:a16="http://schemas.microsoft.com/office/drawing/2014/main" id="{686D9679-CDB7-1A17-8236-8B08D90E83F3}"/>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910611650"/>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tent Pictu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910FDC-FCA3-4F39-AC3F-821172639127}"/>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2937" y="0"/>
            <a:ext cx="386715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4" name="Title 10">
            <a:extLst>
              <a:ext uri="{FF2B5EF4-FFF2-40B4-BE49-F238E27FC236}">
                <a16:creationId xmlns:a16="http://schemas.microsoft.com/office/drawing/2014/main" id="{4C136262-2D92-08CC-8364-8E00D9FE631A}"/>
              </a:ext>
            </a:extLst>
          </p:cNvPr>
          <p:cNvSpPr>
            <a:spLocks noGrp="1"/>
          </p:cNvSpPr>
          <p:nvPr>
            <p:ph type="title" hasCustomPrompt="1"/>
          </p:nvPr>
        </p:nvSpPr>
        <p:spPr>
          <a:xfrm>
            <a:off x="4313685" y="400049"/>
            <a:ext cx="7310152" cy="1185045"/>
          </a:xfrm>
        </p:spPr>
        <p:txBody>
          <a:bodyPr lIns="0">
            <a:normAutofit/>
          </a:bodyPr>
          <a:lstStyle>
            <a:lvl1pPr>
              <a:defRPr sz="3600"/>
            </a:lvl1pPr>
          </a:lstStyle>
          <a:p>
            <a:r>
              <a:rPr lang="en-US" dirty="0"/>
              <a:t>Click to add title</a:t>
            </a:r>
          </a:p>
        </p:txBody>
      </p:sp>
      <p:sp>
        <p:nvSpPr>
          <p:cNvPr id="11" name="Picture Placeholder 10">
            <a:extLst>
              <a:ext uri="{FF2B5EF4-FFF2-40B4-BE49-F238E27FC236}">
                <a16:creationId xmlns:a16="http://schemas.microsoft.com/office/drawing/2014/main" id="{6F0F278F-99B1-49C2-968B-C983DF8121A9}"/>
              </a:ext>
            </a:extLst>
          </p:cNvPr>
          <p:cNvSpPr>
            <a:spLocks noGrp="1"/>
          </p:cNvSpPr>
          <p:nvPr>
            <p:ph type="pic" sz="quarter" idx="14" hasCustomPrompt="1"/>
          </p:nvPr>
        </p:nvSpPr>
        <p:spPr>
          <a:xfrm>
            <a:off x="450810" y="430212"/>
            <a:ext cx="2989063" cy="5997575"/>
          </a:xfrm>
        </p:spPr>
        <p:txBody>
          <a:bodyPr>
            <a:normAutofit/>
          </a:bodyPr>
          <a:lstStyle>
            <a:lvl1pPr marL="0" indent="0" algn="ctr">
              <a:buNone/>
              <a:defRPr sz="1200"/>
            </a:lvl1pPr>
          </a:lstStyle>
          <a:p>
            <a:pPr marL="0" marR="0" lvl="0" indent="0" algn="ctr" defTabSz="914400" rtl="0" eaLnBrk="1" fontAlgn="auto" latinLnBrk="0" hangingPunct="1">
              <a:lnSpc>
                <a:spcPct val="150000"/>
              </a:lnSpc>
              <a:spcBef>
                <a:spcPts val="1000"/>
              </a:spcBef>
              <a:spcAft>
                <a:spcPts val="0"/>
              </a:spcAft>
              <a:buClr>
                <a:schemeClr val="accent3"/>
              </a:buClr>
              <a:buSzTx/>
              <a:buFont typeface="Wingdings" panose="05000000000000000000" pitchFamily="2" charset="2"/>
              <a:buNone/>
              <a:tabLst/>
              <a:defRPr/>
            </a:pPr>
            <a:r>
              <a:rPr lang="en-US" dirty="0"/>
              <a:t>Click to add picture</a:t>
            </a:r>
          </a:p>
          <a:p>
            <a:endParaRPr lang="en-US" dirty="0"/>
          </a:p>
        </p:txBody>
      </p:sp>
      <p:sp>
        <p:nvSpPr>
          <p:cNvPr id="5" name="Content Placeholder 2">
            <a:extLst>
              <a:ext uri="{FF2B5EF4-FFF2-40B4-BE49-F238E27FC236}">
                <a16:creationId xmlns:a16="http://schemas.microsoft.com/office/drawing/2014/main" id="{8DF82769-951B-3DA0-5C05-D7354E00A372}"/>
              </a:ext>
            </a:extLst>
          </p:cNvPr>
          <p:cNvSpPr>
            <a:spLocks noGrp="1"/>
          </p:cNvSpPr>
          <p:nvPr>
            <p:ph idx="10" hasCustomPrompt="1"/>
          </p:nvPr>
        </p:nvSpPr>
        <p:spPr>
          <a:xfrm>
            <a:off x="4313685" y="1997132"/>
            <a:ext cx="7314440" cy="4232218"/>
          </a:xfrm>
        </p:spPr>
        <p:txBody>
          <a:bodyPr lIns="0">
            <a:normAutofit/>
          </a:bodyPr>
          <a:lstStyle>
            <a:lvl1pPr marL="0" indent="0">
              <a:lnSpc>
                <a:spcPct val="130000"/>
              </a:lnSpc>
              <a:buNone/>
              <a:defRPr sz="1800"/>
            </a:lvl1pPr>
            <a:lvl2pPr marL="360000" indent="0">
              <a:lnSpc>
                <a:spcPct val="130000"/>
              </a:lnSpc>
              <a:buNone/>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9BE138E9-0025-C4F7-43CB-C242E93B3C5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431368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3">
            <a:extLst>
              <a:ext uri="{FF2B5EF4-FFF2-40B4-BE49-F238E27FC236}">
                <a16:creationId xmlns:a16="http://schemas.microsoft.com/office/drawing/2014/main" id="{F3412D6E-AE2E-B8C7-3247-1E771842C84E}"/>
              </a:ext>
            </a:extLst>
          </p:cNvPr>
          <p:cNvSpPr>
            <a:spLocks noGrp="1"/>
          </p:cNvSpPr>
          <p:nvPr>
            <p:ph type="dt" sz="half" idx="2"/>
          </p:nvPr>
        </p:nvSpPr>
        <p:spPr>
          <a:xfrm>
            <a:off x="431368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FDA960C8-4CEC-FD5C-58B1-0A33E80158A5}"/>
              </a:ext>
            </a:extLst>
          </p:cNvPr>
          <p:cNvSpPr>
            <a:spLocks noGrp="1"/>
          </p:cNvSpPr>
          <p:nvPr>
            <p:ph type="ftr" sz="quarter" idx="3"/>
          </p:nvPr>
        </p:nvSpPr>
        <p:spPr>
          <a:xfrm>
            <a:off x="6161392" y="6356350"/>
            <a:ext cx="3614737" cy="4608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46500073-CE8C-BD5A-D965-BBB31877FC06}"/>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50345808"/>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ntent Table">
    <p:spTree>
      <p:nvGrpSpPr>
        <p:cNvPr id="1" name=""/>
        <p:cNvGrpSpPr/>
        <p:nvPr/>
      </p:nvGrpSpPr>
      <p:grpSpPr>
        <a:xfrm>
          <a:off x="0" y="0"/>
          <a:ext cx="0" cy="0"/>
          <a:chOff x="0" y="0"/>
          <a:chExt cx="0" cy="0"/>
        </a:xfrm>
      </p:grpSpPr>
      <p:sp>
        <p:nvSpPr>
          <p:cNvPr id="4" name="Title 10">
            <a:extLst>
              <a:ext uri="{FF2B5EF4-FFF2-40B4-BE49-F238E27FC236}">
                <a16:creationId xmlns:a16="http://schemas.microsoft.com/office/drawing/2014/main" id="{08188DE9-5A5D-940E-A9B9-5CFB3A7C1A19}"/>
              </a:ext>
            </a:extLst>
          </p:cNvPr>
          <p:cNvSpPr>
            <a:spLocks noGrp="1"/>
          </p:cNvSpPr>
          <p:nvPr>
            <p:ph type="title" hasCustomPrompt="1"/>
          </p:nvPr>
        </p:nvSpPr>
        <p:spPr>
          <a:xfrm>
            <a:off x="568164" y="400049"/>
            <a:ext cx="11047042" cy="1185045"/>
          </a:xfrm>
        </p:spPr>
        <p:txBody>
          <a:bodyPr lIns="0">
            <a:normAutofit/>
          </a:bodyPr>
          <a:lstStyle>
            <a:lvl1pPr>
              <a:defRPr sz="3600"/>
            </a:lvl1pPr>
          </a:lstStyle>
          <a:p>
            <a:r>
              <a:rPr lang="en-US" dirty="0"/>
              <a:t>Click to add title</a:t>
            </a:r>
          </a:p>
        </p:txBody>
      </p:sp>
      <p:sp>
        <p:nvSpPr>
          <p:cNvPr id="5" name="Content Placeholder 2">
            <a:extLst>
              <a:ext uri="{FF2B5EF4-FFF2-40B4-BE49-F238E27FC236}">
                <a16:creationId xmlns:a16="http://schemas.microsoft.com/office/drawing/2014/main" id="{A134A48A-4B33-4D5B-B419-07841EB58903}"/>
              </a:ext>
            </a:extLst>
          </p:cNvPr>
          <p:cNvSpPr>
            <a:spLocks noGrp="1"/>
          </p:cNvSpPr>
          <p:nvPr>
            <p:ph idx="10" hasCustomPrompt="1"/>
          </p:nvPr>
        </p:nvSpPr>
        <p:spPr>
          <a:xfrm>
            <a:off x="568164" y="1997132"/>
            <a:ext cx="4105436" cy="4232218"/>
          </a:xfrm>
        </p:spPr>
        <p:txBody>
          <a:bodyPr lIns="0">
            <a:normAutofit/>
          </a:bodyPr>
          <a:lstStyle>
            <a:lvl1pPr marL="0" indent="0">
              <a:lnSpc>
                <a:spcPct val="130000"/>
              </a:lnSpc>
              <a:buNone/>
              <a:defRPr sz="1800"/>
            </a:lvl1pPr>
            <a:lvl2pPr marL="360000" indent="0">
              <a:lnSpc>
                <a:spcPct val="130000"/>
              </a:lnSpc>
              <a:buNone/>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D84167E6-4D04-7A2D-23CD-96BBAF8BB09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Date Placeholder 3">
            <a:extLst>
              <a:ext uri="{FF2B5EF4-FFF2-40B4-BE49-F238E27FC236}">
                <a16:creationId xmlns:a16="http://schemas.microsoft.com/office/drawing/2014/main" id="{BC648438-1E2A-193E-BB18-7CBA2B4929F7}"/>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704BF0ED-9E99-363F-C319-90444F339F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A5F4DA9D-3116-000E-0A7B-D7B93F32481B}"/>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
        <p:nvSpPr>
          <p:cNvPr id="10" name="Table Placeholder 9">
            <a:extLst>
              <a:ext uri="{FF2B5EF4-FFF2-40B4-BE49-F238E27FC236}">
                <a16:creationId xmlns:a16="http://schemas.microsoft.com/office/drawing/2014/main" id="{98CFB27C-609E-49B0-CA37-A6CCB5E9DC5C}"/>
              </a:ext>
            </a:extLst>
          </p:cNvPr>
          <p:cNvSpPr>
            <a:spLocks noGrp="1"/>
          </p:cNvSpPr>
          <p:nvPr>
            <p:ph type="tbl" sz="quarter" idx="11" hasCustomPrompt="1"/>
          </p:nvPr>
        </p:nvSpPr>
        <p:spPr>
          <a:xfrm>
            <a:off x="4833938" y="1997075"/>
            <a:ext cx="6781268" cy="4232218"/>
          </a:xfrm>
        </p:spPr>
        <p:txBody>
          <a:bodyPr/>
          <a:lstStyle>
            <a:lvl1pPr>
              <a:defRPr/>
            </a:lvl1pPr>
          </a:lstStyle>
          <a:p>
            <a:r>
              <a:rPr lang="en-US" dirty="0"/>
              <a:t>Click to add table</a:t>
            </a:r>
          </a:p>
        </p:txBody>
      </p:sp>
    </p:spTree>
    <p:extLst>
      <p:ext uri="{BB962C8B-B14F-4D97-AF65-F5344CB8AC3E}">
        <p14:creationId xmlns:p14="http://schemas.microsoft.com/office/powerpoint/2010/main" val="3826740261"/>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sp>
        <p:nvSpPr>
          <p:cNvPr id="7" name="Title 10">
            <a:extLst>
              <a:ext uri="{FF2B5EF4-FFF2-40B4-BE49-F238E27FC236}">
                <a16:creationId xmlns:a16="http://schemas.microsoft.com/office/drawing/2014/main" id="{120C2CE9-09D7-C315-9A26-E750905F8DE9}"/>
              </a:ext>
            </a:extLst>
          </p:cNvPr>
          <p:cNvSpPr>
            <a:spLocks noGrp="1"/>
          </p:cNvSpPr>
          <p:nvPr>
            <p:ph type="title" hasCustomPrompt="1"/>
          </p:nvPr>
        </p:nvSpPr>
        <p:spPr>
          <a:xfrm>
            <a:off x="3157636" y="400049"/>
            <a:ext cx="8467760" cy="1185045"/>
          </a:xfrm>
        </p:spPr>
        <p:txBody>
          <a:bodyPr lIns="0">
            <a:normAutofit/>
          </a:bodyPr>
          <a:lstStyle>
            <a:lvl1pPr>
              <a:defRPr sz="3600"/>
            </a:lvl1pPr>
          </a:lstStyle>
          <a:p>
            <a:r>
              <a:rPr lang="en-US" dirty="0"/>
              <a:t>Click to add title</a:t>
            </a:r>
          </a:p>
        </p:txBody>
      </p:sp>
      <p:sp>
        <p:nvSpPr>
          <p:cNvPr id="8" name="Content Placeholder 2">
            <a:extLst>
              <a:ext uri="{FF2B5EF4-FFF2-40B4-BE49-F238E27FC236}">
                <a16:creationId xmlns:a16="http://schemas.microsoft.com/office/drawing/2014/main" id="{BB5F0A77-8ECB-36B0-0483-E734AB12FD75}"/>
              </a:ext>
            </a:extLst>
          </p:cNvPr>
          <p:cNvSpPr>
            <a:spLocks noGrp="1"/>
          </p:cNvSpPr>
          <p:nvPr>
            <p:ph idx="11" hasCustomPrompt="1"/>
          </p:nvPr>
        </p:nvSpPr>
        <p:spPr>
          <a:xfrm>
            <a:off x="3157636" y="1997132"/>
            <a:ext cx="5597686" cy="4356056"/>
          </a:xfrm>
        </p:spPr>
        <p:txBody>
          <a:bodyPr lIns="0">
            <a:normAutofit/>
          </a:bodyPr>
          <a:lstStyle>
            <a:lvl1pPr marL="0" indent="0">
              <a:lnSpc>
                <a:spcPct val="130000"/>
              </a:lnSpc>
              <a:buNone/>
              <a:defRPr sz="1800"/>
            </a:lvl1pPr>
            <a:lvl2pPr marL="645750" indent="-285750">
              <a:lnSpc>
                <a:spcPct val="130000"/>
              </a:lnSpc>
              <a:buFont typeface="Arial" panose="020B0604020202020204" pitchFamily="34" charset="0"/>
              <a:buChar char="•"/>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
        <p:nvSpPr>
          <p:cNvPr id="48" name="Content Placeholder 2">
            <a:extLst>
              <a:ext uri="{FF2B5EF4-FFF2-40B4-BE49-F238E27FC236}">
                <a16:creationId xmlns:a16="http://schemas.microsoft.com/office/drawing/2014/main" id="{CB4063C8-82E1-0B52-0D41-B642726AD1E6}"/>
              </a:ext>
            </a:extLst>
          </p:cNvPr>
          <p:cNvSpPr>
            <a:spLocks noGrp="1"/>
          </p:cNvSpPr>
          <p:nvPr>
            <p:ph sz="half" idx="10" hasCustomPrompt="1"/>
          </p:nvPr>
        </p:nvSpPr>
        <p:spPr>
          <a:xfrm>
            <a:off x="8945821" y="1997134"/>
            <a:ext cx="2679575" cy="4356054"/>
          </a:xfrm>
        </p:spPr>
        <p:txBody>
          <a:bodyPr>
            <a:normAutofit/>
          </a:bodyPr>
          <a:lstStyle>
            <a:lvl1pPr>
              <a:defRPr sz="1800"/>
            </a:lvl1pPr>
            <a:lvl2pPr>
              <a:defRPr sz="1800"/>
            </a:lvl2pPr>
            <a:lvl3pPr>
              <a:defRPr sz="1800"/>
            </a:lvl3pPr>
            <a:lvl4pPr>
              <a:defRPr sz="1800"/>
            </a:lvl4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p:txBody>
      </p:sp>
      <p:grpSp>
        <p:nvGrpSpPr>
          <p:cNvPr id="93" name="Group 92">
            <a:extLst>
              <a:ext uri="{FF2B5EF4-FFF2-40B4-BE49-F238E27FC236}">
                <a16:creationId xmlns:a16="http://schemas.microsoft.com/office/drawing/2014/main" id="{0374DF95-81A4-1CFF-D87E-1DBCA565C792}"/>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94" name="Group 93">
              <a:extLst>
                <a:ext uri="{FF2B5EF4-FFF2-40B4-BE49-F238E27FC236}">
                  <a16:creationId xmlns:a16="http://schemas.microsoft.com/office/drawing/2014/main" id="{C15172FB-4F23-B7CE-4A45-A96A16F64C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00" name="Group 99">
                <a:extLst>
                  <a:ext uri="{FF2B5EF4-FFF2-40B4-BE49-F238E27FC236}">
                    <a16:creationId xmlns:a16="http://schemas.microsoft.com/office/drawing/2014/main" id="{78A1988F-4EE5-01C8-E1E2-EE21A6AF800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4" name="Straight Connector 103">
                  <a:extLst>
                    <a:ext uri="{FF2B5EF4-FFF2-40B4-BE49-F238E27FC236}">
                      <a16:creationId xmlns:a16="http://schemas.microsoft.com/office/drawing/2014/main" id="{59707535-B3AB-7212-B069-A366ABAFE26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14A54E3-A9EA-3476-B996-946D455F356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6" name="Rectangle 30">
                  <a:extLst>
                    <a:ext uri="{FF2B5EF4-FFF2-40B4-BE49-F238E27FC236}">
                      <a16:creationId xmlns:a16="http://schemas.microsoft.com/office/drawing/2014/main" id="{8096AB25-3A2B-B9B7-A68E-1974E3ED8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Rectangle 30">
                  <a:extLst>
                    <a:ext uri="{FF2B5EF4-FFF2-40B4-BE49-F238E27FC236}">
                      <a16:creationId xmlns:a16="http://schemas.microsoft.com/office/drawing/2014/main" id="{2085403A-97EF-4203-C58B-E41070E516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1" name="Group 100">
                <a:extLst>
                  <a:ext uri="{FF2B5EF4-FFF2-40B4-BE49-F238E27FC236}">
                    <a16:creationId xmlns:a16="http://schemas.microsoft.com/office/drawing/2014/main" id="{B2F8BD77-64E1-4FBD-81A4-E43A307C934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2" name="Freeform: Shape 101">
                  <a:extLst>
                    <a:ext uri="{FF2B5EF4-FFF2-40B4-BE49-F238E27FC236}">
                      <a16:creationId xmlns:a16="http://schemas.microsoft.com/office/drawing/2014/main" id="{323A0F3A-5730-3AFC-409F-6A67460C5A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3" name="Freeform: Shape 102">
                  <a:extLst>
                    <a:ext uri="{FF2B5EF4-FFF2-40B4-BE49-F238E27FC236}">
                      <a16:creationId xmlns:a16="http://schemas.microsoft.com/office/drawing/2014/main" id="{70681FEE-64CB-7074-366C-42CED63713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5" name="Group 94">
              <a:extLst>
                <a:ext uri="{FF2B5EF4-FFF2-40B4-BE49-F238E27FC236}">
                  <a16:creationId xmlns:a16="http://schemas.microsoft.com/office/drawing/2014/main" id="{08813273-0B3B-17D4-89E5-22B5D640785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96" name="Group 95">
                <a:extLst>
                  <a:ext uri="{FF2B5EF4-FFF2-40B4-BE49-F238E27FC236}">
                    <a16:creationId xmlns:a16="http://schemas.microsoft.com/office/drawing/2014/main" id="{8DEE50A8-DEB8-82E4-6939-22346B41BF8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98" name="Freeform 68">
                  <a:extLst>
                    <a:ext uri="{FF2B5EF4-FFF2-40B4-BE49-F238E27FC236}">
                      <a16:creationId xmlns:a16="http://schemas.microsoft.com/office/drawing/2014/main" id="{7C268328-6EF0-F968-28D1-9F0E5B0177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9" name="Freeform 69">
                  <a:extLst>
                    <a:ext uri="{FF2B5EF4-FFF2-40B4-BE49-F238E27FC236}">
                      <a16:creationId xmlns:a16="http://schemas.microsoft.com/office/drawing/2014/main" id="{37BFDF79-1029-8C4B-621E-4A6C9DFB6D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7" name="Line 70">
                <a:extLst>
                  <a:ext uri="{FF2B5EF4-FFF2-40B4-BE49-F238E27FC236}">
                    <a16:creationId xmlns:a16="http://schemas.microsoft.com/office/drawing/2014/main" id="{20958208-D7CF-3479-7930-E3FB39DAA4D0}"/>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08" name="Group 107">
            <a:extLst>
              <a:ext uri="{FF2B5EF4-FFF2-40B4-BE49-F238E27FC236}">
                <a16:creationId xmlns:a16="http://schemas.microsoft.com/office/drawing/2014/main" id="{A5445BB5-50E8-C707-7C74-32796AC9867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109" name="Group 108">
              <a:extLst>
                <a:ext uri="{FF2B5EF4-FFF2-40B4-BE49-F238E27FC236}">
                  <a16:creationId xmlns:a16="http://schemas.microsoft.com/office/drawing/2014/main" id="{60348311-F256-5764-CF61-E4D36CE7B8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5" name="Group 114">
                <a:extLst>
                  <a:ext uri="{FF2B5EF4-FFF2-40B4-BE49-F238E27FC236}">
                    <a16:creationId xmlns:a16="http://schemas.microsoft.com/office/drawing/2014/main" id="{965C0C66-56A0-6241-4611-3A2493CC25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19" name="Straight Connector 118">
                  <a:extLst>
                    <a:ext uri="{FF2B5EF4-FFF2-40B4-BE49-F238E27FC236}">
                      <a16:creationId xmlns:a16="http://schemas.microsoft.com/office/drawing/2014/main" id="{EACD9C93-31AC-1752-5BBC-966E9B2DBF9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D9C47F5-E53F-7F26-B78D-C86305CF012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1" name="Rectangle 30">
                  <a:extLst>
                    <a:ext uri="{FF2B5EF4-FFF2-40B4-BE49-F238E27FC236}">
                      <a16:creationId xmlns:a16="http://schemas.microsoft.com/office/drawing/2014/main" id="{83DE65FD-926B-50A2-C5CD-C1ED2C6BFDB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Rectangle 30">
                  <a:extLst>
                    <a:ext uri="{FF2B5EF4-FFF2-40B4-BE49-F238E27FC236}">
                      <a16:creationId xmlns:a16="http://schemas.microsoft.com/office/drawing/2014/main" id="{B2D4F39F-E241-2969-4965-6940516FC5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6" name="Group 115">
                <a:extLst>
                  <a:ext uri="{FF2B5EF4-FFF2-40B4-BE49-F238E27FC236}">
                    <a16:creationId xmlns:a16="http://schemas.microsoft.com/office/drawing/2014/main" id="{38E667E2-23D6-06EC-B435-059EACC0489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7" name="Freeform: Shape 116">
                  <a:extLst>
                    <a:ext uri="{FF2B5EF4-FFF2-40B4-BE49-F238E27FC236}">
                      <a16:creationId xmlns:a16="http://schemas.microsoft.com/office/drawing/2014/main" id="{76B00091-7194-5945-8734-F08C954FA7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8" name="Freeform: Shape 117">
                  <a:extLst>
                    <a:ext uri="{FF2B5EF4-FFF2-40B4-BE49-F238E27FC236}">
                      <a16:creationId xmlns:a16="http://schemas.microsoft.com/office/drawing/2014/main" id="{BBC29BA4-16A3-1452-4146-20264C0146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10" name="Group 109">
              <a:extLst>
                <a:ext uri="{FF2B5EF4-FFF2-40B4-BE49-F238E27FC236}">
                  <a16:creationId xmlns:a16="http://schemas.microsoft.com/office/drawing/2014/main" id="{6DEF5151-E1C8-79DA-AA94-F406CE561B0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1" name="Group 110">
                <a:extLst>
                  <a:ext uri="{FF2B5EF4-FFF2-40B4-BE49-F238E27FC236}">
                    <a16:creationId xmlns:a16="http://schemas.microsoft.com/office/drawing/2014/main" id="{A63FFA48-1F7E-5963-4AAD-A6E2C1D4B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3" name="Freeform 68">
                  <a:extLst>
                    <a:ext uri="{FF2B5EF4-FFF2-40B4-BE49-F238E27FC236}">
                      <a16:creationId xmlns:a16="http://schemas.microsoft.com/office/drawing/2014/main" id="{9B0AC0F7-48CE-DBC4-877B-C36BD9A0E2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69">
                  <a:extLst>
                    <a:ext uri="{FF2B5EF4-FFF2-40B4-BE49-F238E27FC236}">
                      <a16:creationId xmlns:a16="http://schemas.microsoft.com/office/drawing/2014/main" id="{9CE55AA7-08FE-768A-DFEA-13EE468895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2" name="Line 70">
                <a:extLst>
                  <a:ext uri="{FF2B5EF4-FFF2-40B4-BE49-F238E27FC236}">
                    <a16:creationId xmlns:a16="http://schemas.microsoft.com/office/drawing/2014/main" id="{EE9CD552-7569-2A39-A082-9790C85B6AA4}"/>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2" name="Straight Connector 1">
            <a:extLst>
              <a:ext uri="{FF2B5EF4-FFF2-40B4-BE49-F238E27FC236}">
                <a16:creationId xmlns:a16="http://schemas.microsoft.com/office/drawing/2014/main" id="{6F9AEDFC-F371-37C8-E0DA-7AAFA49CB82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157636"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3">
            <a:extLst>
              <a:ext uri="{FF2B5EF4-FFF2-40B4-BE49-F238E27FC236}">
                <a16:creationId xmlns:a16="http://schemas.microsoft.com/office/drawing/2014/main" id="{0FD4A2EC-3D37-5ED6-3C9F-0CE19E6E5BD2}"/>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4" name="Footer Placeholder 6">
            <a:extLst>
              <a:ext uri="{FF2B5EF4-FFF2-40B4-BE49-F238E27FC236}">
                <a16:creationId xmlns:a16="http://schemas.microsoft.com/office/drawing/2014/main" id="{F4A13167-ABFC-A428-5DDD-7F6BAA8E98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 name="Slide Number Placeholder 5">
            <a:extLst>
              <a:ext uri="{FF2B5EF4-FFF2-40B4-BE49-F238E27FC236}">
                <a16:creationId xmlns:a16="http://schemas.microsoft.com/office/drawing/2014/main" id="{FCEF8E96-D06F-D077-7044-401B18EE50E6}"/>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848641807"/>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8/1/2024</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1" name="bomb.wav"/>
          </p:stSnd>
        </p:sndAc>
      </p:transition>
    </mc:Choice>
    <mc:Fallback xmlns="">
      <p:transition spd="slow">
        <p:fade/>
        <p:sndAc>
          <p:stSnd>
            <p:snd r:embed="rId3" name="bomb.wav"/>
          </p:stSnd>
        </p:sndAc>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audio" Target="../media/audio1.wav"/><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audio" Target="../media/audio1.wav"/><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672" r:id="rId22"/>
  </p:sldLayoutIdLst>
  <mc:AlternateContent xmlns:mc="http://schemas.openxmlformats.org/markup-compatibility/2006" xmlns:p14="http://schemas.microsoft.com/office/powerpoint/2010/main">
    <mc:Choice Requires="p14">
      <p:transition spd="slow" p14:dur="3000">
        <p14:shred/>
        <p:sndAc>
          <p:stSnd>
            <p:snd r:embed="rId24" name="bomb.wav"/>
          </p:stSnd>
        </p:sndAc>
      </p:transition>
    </mc:Choice>
    <mc:Fallback xmlns="">
      <p:transition spd="slow">
        <p:fade/>
        <p:sndAc>
          <p:stSnd>
            <p:snd r:embed="rId25" name="bomb.wav"/>
          </p:stSnd>
        </p:sndAc>
      </p:transition>
    </mc:Fallback>
  </mc:AlternateConten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audio" Target="../media/audio1.wav"/><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8.xml"/><Relationship Id="rId1" Type="http://schemas.openxmlformats.org/officeDocument/2006/relationships/slideLayout" Target="../slideLayouts/slideLayout20.xml"/><Relationship Id="rId5" Type="http://schemas.openxmlformats.org/officeDocument/2006/relationships/audio" Target="../media/audio1.wav"/><Relationship Id="rId4" Type="http://schemas.openxmlformats.org/officeDocument/2006/relationships/image" Target="../media/image26.jpeg"/></Relationships>
</file>

<file path=ppt/slides/_rels/slide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9.xml"/><Relationship Id="rId1" Type="http://schemas.openxmlformats.org/officeDocument/2006/relationships/slideLayout" Target="../slideLayouts/slideLayout21.xml"/><Relationship Id="rId5" Type="http://schemas.openxmlformats.org/officeDocument/2006/relationships/audio" Target="../media/audio1.wav"/><Relationship Id="rId4" Type="http://schemas.openxmlformats.org/officeDocument/2006/relationships/image" Target="../media/image27.jpeg"/></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audio" Target="../media/audio1.wav"/><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audio" Target="../media/audio1.wav"/><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audio" Target="../media/audio1.wav"/><Relationship Id="rId7" Type="http://schemas.openxmlformats.org/officeDocument/2006/relationships/diagramColors" Target="../diagrams/colors1.xml"/><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audio" Target="../media/audio1.wav"/></Relationships>
</file>

<file path=ppt/slides/_rels/slide5.xml.rels><?xml version="1.0" encoding="UTF-8" standalone="yes"?>
<Relationships xmlns="http://schemas.openxmlformats.org/package/2006/relationships"><Relationship Id="rId3" Type="http://schemas.openxmlformats.org/officeDocument/2006/relationships/audio" Target="../media/audio1.wav"/><Relationship Id="rId7" Type="http://schemas.openxmlformats.org/officeDocument/2006/relationships/audio" Target="../media/audio1.wav"/><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audio" Target="../media/audio1.wav"/><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audio" Target="../media/audio1.wav"/><Relationship Id="rId1" Type="http://schemas.openxmlformats.org/officeDocument/2006/relationships/slideLayout" Target="../slideLayouts/slideLayout1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audio" Target="../media/audio1.wav"/><Relationship Id="rId1" Type="http://schemas.openxmlformats.org/officeDocument/2006/relationships/slideLayout" Target="../slideLayouts/slideLayout17.xml"/><Relationship Id="rId5" Type="http://schemas.openxmlformats.org/officeDocument/2006/relationships/audio" Target="../media/audio1.wav"/><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audio" Target="../media/audio1.wav"/><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18.xml"/><Relationship Id="rId6" Type="http://schemas.openxmlformats.org/officeDocument/2006/relationships/diagramQuickStyle" Target="../diagrams/quickStyle2.xml"/><Relationship Id="rId5" Type="http://schemas.openxmlformats.org/officeDocument/2006/relationships/diagramLayout" Target="../diagrams/layout2.xml"/><Relationship Id="rId10" Type="http://schemas.openxmlformats.org/officeDocument/2006/relationships/audio" Target="../media/audio1.wav"/><Relationship Id="rId4" Type="http://schemas.openxmlformats.org/officeDocument/2006/relationships/diagramData" Target="../diagrams/data2.xml"/><Relationship Id="rId9" Type="http://schemas.openxmlformats.org/officeDocument/2006/relationships/image" Target="../media/image21.png"/></Relationships>
</file>

<file path=ppt/slides/_rels/slide9.xml.rels><?xml version="1.0" encoding="UTF-8" standalone="yes"?>
<Relationships xmlns="http://schemas.openxmlformats.org/package/2006/relationships"><Relationship Id="rId8" Type="http://schemas.openxmlformats.org/officeDocument/2006/relationships/audio" Target="../media/audio1.wav"/><Relationship Id="rId3" Type="http://schemas.openxmlformats.org/officeDocument/2006/relationships/audio" Target="../media/audio1.wav"/><Relationship Id="rId7"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19.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213" name="Rectangle 8205">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208" name="Straight Connector 8207">
            <a:extLst>
              <a:ext uri="{FF2B5EF4-FFF2-40B4-BE49-F238E27FC236}">
                <a16:creationId xmlns:a16="http://schemas.microsoft.com/office/drawing/2014/main" id="{16C132CB-661F-4A80-B2A5-D78FF18C0C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78998" y="19645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0" name="Content Placeholder 2">
            <a:extLst>
              <a:ext uri="{FF2B5EF4-FFF2-40B4-BE49-F238E27FC236}">
                <a16:creationId xmlns:a16="http://schemas.microsoft.com/office/drawing/2014/main" id="{B044E73F-5AF9-C1C7-79ED-B9A3219C8232}"/>
              </a:ext>
            </a:extLst>
          </p:cNvPr>
          <p:cNvSpPr txBox="1">
            <a:spLocks/>
          </p:cNvSpPr>
          <p:nvPr/>
        </p:nvSpPr>
        <p:spPr>
          <a:xfrm>
            <a:off x="1779082" y="3223365"/>
            <a:ext cx="5279831" cy="2524292"/>
          </a:xfrm>
          <a:prstGeom prst="rect">
            <a:avLst/>
          </a:prstGeom>
        </p:spPr>
        <p:txBody>
          <a:bodyPr vert="horz" lIns="91440" tIns="45720" rIns="91440" bIns="45720" rtlCol="0">
            <a:normAutofit/>
          </a:bodyPr>
          <a:lstStyle>
            <a:lvl1pPr marL="0" indent="0" algn="ctr" defTabSz="914400" rtl="0" eaLnBrk="1" latinLnBrk="0" hangingPunct="1">
              <a:lnSpc>
                <a:spcPct val="150000"/>
              </a:lnSpc>
              <a:spcBef>
                <a:spcPts val="1000"/>
              </a:spcBef>
              <a:buClr>
                <a:schemeClr val="accent3"/>
              </a:buClr>
              <a:buFont typeface="Wingdings" panose="05000000000000000000" pitchFamily="2" charset="2"/>
              <a:buNone/>
              <a:defRPr lang="en-US" sz="2000" kern="1200" spc="50" dirty="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720000" indent="0" algn="l" defTabSz="914400" rtl="0" eaLnBrk="1" latinLnBrk="0" hangingPunct="1">
              <a:lnSpc>
                <a:spcPct val="150000"/>
              </a:lnSpc>
              <a:spcBef>
                <a:spcPts val="500"/>
              </a:spcBef>
              <a:buClr>
                <a:schemeClr val="accent3"/>
              </a:buClr>
              <a:buFont typeface="Wingdings" panose="05000000000000000000" pitchFamily="2" charset="2"/>
              <a:buNone/>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440000" indent="0" algn="l" defTabSz="914400" rtl="0" eaLnBrk="1" latinLnBrk="0" hangingPunct="1">
              <a:lnSpc>
                <a:spcPct val="150000"/>
              </a:lnSpc>
              <a:spcBef>
                <a:spcPts val="500"/>
              </a:spcBef>
              <a:buClr>
                <a:schemeClr val="accent3"/>
              </a:buClr>
              <a:buFont typeface="Wingdings" panose="05000000000000000000" pitchFamily="2" charset="2"/>
              <a:buNone/>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spcBef>
                <a:spcPts val="0"/>
              </a:spcBef>
            </a:pPr>
            <a:r>
              <a:rPr lang="en-US" dirty="0"/>
              <a:t>Kyeremateng martin</a:t>
            </a:r>
          </a:p>
          <a:p>
            <a:pPr algn="l"/>
            <a:endParaRPr lang="en-US" dirty="0"/>
          </a:p>
        </p:txBody>
      </p:sp>
      <p:pic>
        <p:nvPicPr>
          <p:cNvPr id="8194" name="Picture 2" descr="Melbourne Melbourne with early morning light and a train melbourne australia stock pictures, royalty-free photos &amp; images">
            <a:extLst>
              <a:ext uri="{FF2B5EF4-FFF2-40B4-BE49-F238E27FC236}">
                <a16:creationId xmlns:a16="http://schemas.microsoft.com/office/drawing/2014/main" id="{555A2ED1-0E2B-5BB6-5DBE-3487C9785F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8548" r="21498" b="1"/>
          <a:stretch/>
        </p:blipFill>
        <p:spPr bwMode="auto">
          <a:xfrm>
            <a:off x="8321011" y="10"/>
            <a:ext cx="3870989"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37CB47BB-942C-3403-125B-B517EEA2DB70}"/>
              </a:ext>
            </a:extLst>
          </p:cNvPr>
          <p:cNvSpPr txBox="1">
            <a:spLocks/>
          </p:cNvSpPr>
          <p:nvPr/>
        </p:nvSpPr>
        <p:spPr>
          <a:xfrm>
            <a:off x="1098857" y="655059"/>
            <a:ext cx="6317998" cy="1598284"/>
          </a:xfrm>
          <a:prstGeom prst="rect">
            <a:avLst/>
          </a:prstGeom>
        </p:spPr>
        <p:txBody>
          <a:bodyPr vert="horz" wrap="square" lIns="91440" tIns="45720" rIns="91440" bIns="45720" rtlCol="0" anchor="b" anchorCtr="0">
            <a:normAutofit/>
          </a:bodyPr>
          <a:lstStyle>
            <a:lvl1pPr algn="ctr" defTabSz="914400" rtl="0" eaLnBrk="1" latinLnBrk="0" hangingPunct="1">
              <a:lnSpc>
                <a:spcPct val="100000"/>
              </a:lnSpc>
              <a:spcBef>
                <a:spcPct val="0"/>
              </a:spcBef>
              <a:buNone/>
              <a:defRPr sz="3600" kern="1200" cap="none" spc="0" baseline="0">
                <a:solidFill>
                  <a:schemeClr val="tx1"/>
                </a:solidFill>
                <a:latin typeface="+mj-lt"/>
                <a:ea typeface="+mj-ea"/>
                <a:cs typeface="+mj-cs"/>
              </a:defRPr>
            </a:lvl1pPr>
          </a:lstStyle>
          <a:p>
            <a:r>
              <a:rPr lang="en-US" sz="3200" b="1" dirty="0"/>
              <a:t>Data Analysis of Real Estate in Melbourne, Australia</a:t>
            </a:r>
          </a:p>
        </p:txBody>
      </p:sp>
    </p:spTree>
    <p:extLst>
      <p:ext uri="{BB962C8B-B14F-4D97-AF65-F5344CB8AC3E}">
        <p14:creationId xmlns:p14="http://schemas.microsoft.com/office/powerpoint/2010/main" val="1325608595"/>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3" name="bomb.wav"/>
          </p:stSnd>
        </p:sndAc>
      </p:transition>
    </mc:Choice>
    <mc:Fallback xmlns="">
      <p:transition spd="slow">
        <p:fade/>
        <p:sndAc>
          <p:stSnd>
            <p:snd r:embed="rId5" name="bomb.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2">
            <a:extLst>
              <a:ext uri="{FF2B5EF4-FFF2-40B4-BE49-F238E27FC236}">
                <a16:creationId xmlns:a16="http://schemas.microsoft.com/office/drawing/2014/main" id="{B65AA36A-D7CC-493C-A0EE-F8AC3564D1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5141167" y="194785"/>
            <a:ext cx="5215813" cy="478831"/>
          </a:xfrm>
        </p:spPr>
        <p:txBody>
          <a:bodyPr vert="horz" wrap="square" lIns="91440" tIns="45720" rIns="91440" bIns="45720" rtlCol="0" anchor="b" anchorCtr="0">
            <a:normAutofit fontScale="90000"/>
          </a:bodyPr>
          <a:lstStyle/>
          <a:p>
            <a:pPr algn="ctr"/>
            <a:r>
              <a:rPr lang="en-US" sz="3200" u="sng" kern="1200" cap="none" spc="0" baseline="0" dirty="0">
                <a:solidFill>
                  <a:schemeClr val="tx1"/>
                </a:solidFill>
                <a:latin typeface="+mj-lt"/>
                <a:ea typeface="+mj-ea"/>
                <a:cs typeface="+mj-cs"/>
              </a:rPr>
              <a:t>Inference From the Analysis</a:t>
            </a:r>
          </a:p>
        </p:txBody>
      </p:sp>
      <p:pic>
        <p:nvPicPr>
          <p:cNvPr id="18" name="Picture 8" descr="Houses in a village">
            <a:extLst>
              <a:ext uri="{FF2B5EF4-FFF2-40B4-BE49-F238E27FC236}">
                <a16:creationId xmlns:a16="http://schemas.microsoft.com/office/drawing/2014/main" id="{397D0E55-A90F-9020-A5AE-CC1884C42DD4}"/>
              </a:ext>
            </a:extLst>
          </p:cNvPr>
          <p:cNvPicPr>
            <a:picLocks noChangeAspect="1"/>
          </p:cNvPicPr>
          <p:nvPr/>
        </p:nvPicPr>
        <p:blipFill>
          <a:blip r:embed="rId4"/>
          <a:srcRect l="5846" r="15283"/>
          <a:stretch/>
        </p:blipFill>
        <p:spPr>
          <a:xfrm>
            <a:off x="20" y="10"/>
            <a:ext cx="4433075" cy="6857990"/>
          </a:xfrm>
          <a:prstGeom prst="rect">
            <a:avLst/>
          </a:prstGeom>
        </p:spPr>
      </p:pic>
      <p:cxnSp>
        <p:nvCxnSpPr>
          <p:cNvPr id="19" name="Straight Connector 14">
            <a:extLst>
              <a:ext uri="{FF2B5EF4-FFF2-40B4-BE49-F238E27FC236}">
                <a16:creationId xmlns:a16="http://schemas.microsoft.com/office/drawing/2014/main" id="{E1C2E33F-4B1D-4F8B-B721-96313EA294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9150"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Title 1">
            <a:extLst>
              <a:ext uri="{FF2B5EF4-FFF2-40B4-BE49-F238E27FC236}">
                <a16:creationId xmlns:a16="http://schemas.microsoft.com/office/drawing/2014/main" id="{8702FE02-36B6-9B16-83BE-113608995BCA}"/>
              </a:ext>
            </a:extLst>
          </p:cNvPr>
          <p:cNvSpPr txBox="1">
            <a:spLocks/>
          </p:cNvSpPr>
          <p:nvPr/>
        </p:nvSpPr>
        <p:spPr>
          <a:xfrm>
            <a:off x="4973216" y="1341446"/>
            <a:ext cx="6662057" cy="3967672"/>
          </a:xfrm>
          <a:prstGeom prst="rect">
            <a:avLst/>
          </a:prstGeom>
        </p:spPr>
        <p:txBody>
          <a:bodyPr vert="horz" lIns="91440" tIns="45720" rIns="91440" bIns="45720" rtlCol="0" anchorCtr="0">
            <a:normAutofit/>
          </a:bodyPr>
          <a:lstStyle>
            <a:lvl1pPr algn="l" defTabSz="914400" rtl="0" eaLnBrk="1" latinLnBrk="0" hangingPunct="1">
              <a:lnSpc>
                <a:spcPct val="100000"/>
              </a:lnSpc>
              <a:spcBef>
                <a:spcPct val="0"/>
              </a:spcBef>
              <a:buNone/>
              <a:defRPr sz="3600" kern="1200" cap="none" spc="0" baseline="0">
                <a:solidFill>
                  <a:schemeClr val="tx1"/>
                </a:solidFill>
                <a:latin typeface="+mj-lt"/>
                <a:ea typeface="+mj-ea"/>
                <a:cs typeface="+mj-cs"/>
              </a:defRPr>
            </a:lvl1pPr>
          </a:lstStyle>
          <a:p>
            <a:pPr algn="just">
              <a:lnSpc>
                <a:spcPct val="140000"/>
              </a:lnSpc>
              <a:spcAft>
                <a:spcPts val="600"/>
              </a:spcAft>
            </a:pPr>
            <a:r>
              <a:rPr lang="en-US" sz="1600" b="1" dirty="0"/>
              <a:t>1. Most Expensive Region</a:t>
            </a:r>
            <a:r>
              <a:rPr lang="en-US" sz="1600" dirty="0"/>
              <a:t>: Southern Metropolitan with a mean market price of $1,043,705.</a:t>
            </a:r>
          </a:p>
          <a:p>
            <a:pPr algn="just">
              <a:lnSpc>
                <a:spcPct val="140000"/>
              </a:lnSpc>
              <a:spcAft>
                <a:spcPts val="600"/>
              </a:spcAft>
            </a:pPr>
            <a:r>
              <a:rPr lang="en-US" sz="1600" b="1" dirty="0"/>
              <a:t>2. Property Type with Highest Price: </a:t>
            </a:r>
            <a:r>
              <a:rPr lang="en-US" sz="1600" dirty="0"/>
              <a:t>Houses (house/cottage/semi-detached/villa/terrace) with a mean market price of $935,245.</a:t>
            </a:r>
          </a:p>
          <a:p>
            <a:pPr algn="just">
              <a:lnSpc>
                <a:spcPct val="140000"/>
              </a:lnSpc>
              <a:spcAft>
                <a:spcPts val="600"/>
              </a:spcAft>
            </a:pPr>
            <a:r>
              <a:rPr lang="en-US" sz="1600" b="1" dirty="0"/>
              <a:t>3. Location Analysis</a:t>
            </a:r>
            <a:r>
              <a:rPr lang="en-US" sz="1600" dirty="0"/>
              <a:t>: Properties closer to CBD and in premium regions command higher prices.</a:t>
            </a:r>
          </a:p>
          <a:p>
            <a:pPr algn="just">
              <a:lnSpc>
                <a:spcPct val="140000"/>
              </a:lnSpc>
              <a:spcAft>
                <a:spcPts val="600"/>
              </a:spcAft>
            </a:pPr>
            <a:r>
              <a:rPr lang="en-US" sz="1600" b="1" dirty="0"/>
              <a:t>4. Building Area Impact</a:t>
            </a:r>
            <a:r>
              <a:rPr lang="en-US" sz="1600" dirty="0"/>
              <a:t>: Weak correlation with market price, suggesting that Building Area is a weak determinant of property price, other factors like location and property type are more significant.</a:t>
            </a:r>
          </a:p>
        </p:txBody>
      </p:sp>
    </p:spTree>
    <p:extLst>
      <p:ext uri="{BB962C8B-B14F-4D97-AF65-F5344CB8AC3E}">
        <p14:creationId xmlns:p14="http://schemas.microsoft.com/office/powerpoint/2010/main" val="4212917468"/>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3" name="bomb.wav"/>
          </p:stSnd>
        </p:sndAc>
      </p:transition>
    </mc:Choice>
    <mc:Fallback xmlns="">
      <p:transition spd="slow">
        <p:fade/>
        <p:sndAc>
          <p:stSnd>
            <p:snd r:embed="rId5" name="bomb.wav"/>
          </p:stSnd>
        </p:sndAc>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4">
            <a:extLst>
              <a:ext uri="{FF2B5EF4-FFF2-40B4-BE49-F238E27FC236}">
                <a16:creationId xmlns:a16="http://schemas.microsoft.com/office/drawing/2014/main" id="{3268346D-5E77-4906-AC8D-57FB88F11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07900A-321E-9B5B-1413-B314F2F36F75}"/>
              </a:ext>
            </a:extLst>
          </p:cNvPr>
          <p:cNvSpPr>
            <a:spLocks noGrp="1"/>
          </p:cNvSpPr>
          <p:nvPr>
            <p:ph type="title"/>
          </p:nvPr>
        </p:nvSpPr>
        <p:spPr>
          <a:xfrm>
            <a:off x="6344818" y="251927"/>
            <a:ext cx="5411754" cy="729946"/>
          </a:xfrm>
        </p:spPr>
        <p:txBody>
          <a:bodyPr vert="horz" wrap="square" lIns="91440" tIns="45720" rIns="91440" bIns="45720" rtlCol="0" anchor="b" anchorCtr="0">
            <a:normAutofit/>
          </a:bodyPr>
          <a:lstStyle/>
          <a:p>
            <a:pPr algn="ctr"/>
            <a:r>
              <a:rPr lang="en-US" sz="3200" u="sng" kern="1200" cap="none" spc="0" baseline="0" dirty="0">
                <a:solidFill>
                  <a:schemeClr val="tx1"/>
                </a:solidFill>
                <a:latin typeface="+mj-lt"/>
                <a:ea typeface="+mj-ea"/>
                <a:cs typeface="+mj-cs"/>
              </a:rPr>
              <a:t>Conclusion</a:t>
            </a:r>
          </a:p>
        </p:txBody>
      </p:sp>
      <p:pic>
        <p:nvPicPr>
          <p:cNvPr id="20" name="Picture 10" descr="Corner of an apartment building against a clear sky">
            <a:extLst>
              <a:ext uri="{FF2B5EF4-FFF2-40B4-BE49-F238E27FC236}">
                <a16:creationId xmlns:a16="http://schemas.microsoft.com/office/drawing/2014/main" id="{514170C0-4D18-22BD-2FFA-4C90D4D42FD3}"/>
              </a:ext>
            </a:extLst>
          </p:cNvPr>
          <p:cNvPicPr>
            <a:picLocks noChangeAspect="1"/>
          </p:cNvPicPr>
          <p:nvPr/>
        </p:nvPicPr>
        <p:blipFill>
          <a:blip r:embed="rId4"/>
          <a:srcRect l="38724" r="1791" b="-1"/>
          <a:stretch/>
        </p:blipFill>
        <p:spPr>
          <a:xfrm>
            <a:off x="20" y="10"/>
            <a:ext cx="6111518" cy="6857990"/>
          </a:xfrm>
          <a:prstGeom prst="rect">
            <a:avLst/>
          </a:prstGeom>
        </p:spPr>
      </p:pic>
      <p:cxnSp>
        <p:nvCxnSpPr>
          <p:cNvPr id="21" name="Straight Connector 16">
            <a:extLst>
              <a:ext uri="{FF2B5EF4-FFF2-40B4-BE49-F238E27FC236}">
                <a16:creationId xmlns:a16="http://schemas.microsoft.com/office/drawing/2014/main" id="{4CBC1FDF-AE13-4731-B38F-2761BDFDBB0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81769" y="242814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6BF77E84-8D16-11C3-4C52-E4F8733C77BB}"/>
              </a:ext>
            </a:extLst>
          </p:cNvPr>
          <p:cNvSpPr txBox="1">
            <a:spLocks/>
          </p:cNvSpPr>
          <p:nvPr/>
        </p:nvSpPr>
        <p:spPr>
          <a:xfrm>
            <a:off x="6242180" y="1110343"/>
            <a:ext cx="5822301" cy="4245428"/>
          </a:xfrm>
          <a:prstGeom prst="rect">
            <a:avLst/>
          </a:prstGeom>
        </p:spPr>
        <p:txBody>
          <a:bodyPr vert="horz" lIns="91440" tIns="45720" rIns="91440" bIns="45720" rtlCol="0" anchorCtr="0">
            <a:normAutofit/>
          </a:bodyPr>
          <a:lstStyle>
            <a:lvl1pPr algn="l" defTabSz="914400" rtl="0" eaLnBrk="1" latinLnBrk="0" hangingPunct="1">
              <a:lnSpc>
                <a:spcPct val="100000"/>
              </a:lnSpc>
              <a:spcBef>
                <a:spcPct val="0"/>
              </a:spcBef>
              <a:buNone/>
              <a:defRPr sz="3600" kern="1200" cap="none" spc="0" baseline="0">
                <a:solidFill>
                  <a:schemeClr val="tx1"/>
                </a:solidFill>
                <a:latin typeface="+mj-lt"/>
                <a:ea typeface="+mj-ea"/>
                <a:cs typeface="+mj-cs"/>
              </a:defRPr>
            </a:lvl1pPr>
          </a:lstStyle>
          <a:p>
            <a:pPr algn="just">
              <a:lnSpc>
                <a:spcPct val="140000"/>
              </a:lnSpc>
              <a:spcAft>
                <a:spcPts val="600"/>
              </a:spcAft>
            </a:pPr>
            <a:r>
              <a:rPr lang="en-US" sz="1400" dirty="0"/>
              <a:t>Our analysis highlighted key trends in the Melbourne real estate market, providing insights for buyers, sellers, and real estate agents. Future research could expand on these findings by incorporating more variables such as suburb, bathrooms, rooms, kitchen size address, real estate agents etc.</a:t>
            </a:r>
          </a:p>
          <a:p>
            <a:pPr algn="ctr">
              <a:lnSpc>
                <a:spcPct val="140000"/>
              </a:lnSpc>
              <a:spcAft>
                <a:spcPts val="600"/>
              </a:spcAft>
            </a:pPr>
            <a:r>
              <a:rPr lang="en-US" sz="1600" kern="1200" cap="none" spc="0" baseline="0" dirty="0">
                <a:solidFill>
                  <a:schemeClr val="tx1"/>
                </a:solidFill>
                <a:latin typeface="+mj-lt"/>
                <a:ea typeface="+mj-ea"/>
                <a:cs typeface="+mj-cs"/>
              </a:rPr>
              <a:t>Recommendations</a:t>
            </a:r>
          </a:p>
          <a:p>
            <a:pPr>
              <a:lnSpc>
                <a:spcPct val="140000"/>
              </a:lnSpc>
              <a:spcAft>
                <a:spcPts val="600"/>
              </a:spcAft>
            </a:pPr>
            <a:r>
              <a:rPr lang="en-US" sz="1400" dirty="0"/>
              <a:t>Agents should consider building properties close proximity to CBD. Since building size is not a key determinant of property price, real estate developers in Melbourne should look keenly into utilizing small area but considering factors such as region (Southern &amp; Eastern Metropolis), closeness to Port Phillip, and considering property type; house/cottage/villa/semi-detached/terrace.</a:t>
            </a:r>
          </a:p>
        </p:txBody>
      </p:sp>
    </p:spTree>
    <p:extLst>
      <p:ext uri="{BB962C8B-B14F-4D97-AF65-F5344CB8AC3E}">
        <p14:creationId xmlns:p14="http://schemas.microsoft.com/office/powerpoint/2010/main" val="240967260"/>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3" name="bomb.wav"/>
          </p:stSnd>
        </p:sndAc>
      </p:transition>
    </mc:Choice>
    <mc:Fallback xmlns="">
      <p:transition spd="slow">
        <p:fade/>
        <p:sndAc>
          <p:stSnd>
            <p:snd r:embed="rId5" name="bomb.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84837" y="-136556"/>
            <a:ext cx="6328800" cy="1112836"/>
          </a:xfrm>
        </p:spPr>
        <p:txBody>
          <a:bodyPr vert="horz" lIns="91440" tIns="45720" rIns="91440" bIns="45720" rtlCol="0" anchor="b" anchorCtr="0">
            <a:normAutofit/>
          </a:bodyPr>
          <a:lstStyle/>
          <a:p>
            <a:r>
              <a:rPr lang="en-US" sz="3200" u="sng" kern="1200" cap="none" spc="0" baseline="0" dirty="0">
                <a:solidFill>
                  <a:schemeClr val="tx1"/>
                </a:solidFill>
                <a:latin typeface="+mj-lt"/>
                <a:ea typeface="+mj-ea"/>
                <a:cs typeface="+mj-cs"/>
              </a:rPr>
              <a:t>Introduction </a:t>
            </a:r>
          </a:p>
        </p:txBody>
      </p:sp>
      <p:sp>
        <p:nvSpPr>
          <p:cNvPr id="3" name="Title 6">
            <a:extLst>
              <a:ext uri="{FF2B5EF4-FFF2-40B4-BE49-F238E27FC236}">
                <a16:creationId xmlns:a16="http://schemas.microsoft.com/office/drawing/2014/main" id="{15E895E0-4F1B-FFCC-F638-BA5C70B55696}"/>
              </a:ext>
            </a:extLst>
          </p:cNvPr>
          <p:cNvSpPr txBox="1">
            <a:spLocks/>
          </p:cNvSpPr>
          <p:nvPr/>
        </p:nvSpPr>
        <p:spPr>
          <a:xfrm>
            <a:off x="149646" y="1174336"/>
            <a:ext cx="5840608" cy="3913700"/>
          </a:xfrm>
          <a:prstGeom prst="rect">
            <a:avLst/>
          </a:prstGeom>
        </p:spPr>
        <p:txBody>
          <a:bodyPr vert="horz" lIns="91440" tIns="45720" rIns="91440" bIns="45720" rtlCol="0" anchorCtr="0">
            <a:normAutofit fontScale="85000" lnSpcReduction="10000"/>
          </a:bodyPr>
          <a:lstStyle>
            <a:lvl1pPr algn="ctr" defTabSz="914400" rtl="0" eaLnBrk="1" latinLnBrk="0" hangingPunct="1">
              <a:lnSpc>
                <a:spcPct val="100000"/>
              </a:lnSpc>
              <a:spcBef>
                <a:spcPct val="0"/>
              </a:spcBef>
              <a:buNone/>
              <a:defRPr sz="4800" kern="1200" cap="none" spc="0" baseline="0">
                <a:solidFill>
                  <a:schemeClr val="tx1"/>
                </a:solidFill>
                <a:latin typeface="+mj-lt"/>
                <a:ea typeface="+mj-ea"/>
                <a:cs typeface="+mj-cs"/>
              </a:defRPr>
            </a:lvl1pPr>
          </a:lstStyle>
          <a:p>
            <a:pPr algn="just">
              <a:lnSpc>
                <a:spcPct val="150000"/>
              </a:lnSpc>
              <a:spcAft>
                <a:spcPts val="600"/>
              </a:spcAft>
            </a:pPr>
            <a:r>
              <a:rPr lang="en-US" sz="2000" b="1" spc="50" dirty="0">
                <a:solidFill>
                  <a:schemeClr val="tx1">
                    <a:alpha val="60000"/>
                  </a:schemeClr>
                </a:solidFill>
                <a:latin typeface="+mn-lt"/>
                <a:ea typeface="+mn-ea"/>
                <a:cs typeface="+mn-cs"/>
              </a:rPr>
              <a:t>Objective</a:t>
            </a:r>
            <a:r>
              <a:rPr lang="en-US" sz="2000" spc="50" dirty="0">
                <a:solidFill>
                  <a:schemeClr val="tx1">
                    <a:alpha val="60000"/>
                  </a:schemeClr>
                </a:solidFill>
                <a:latin typeface="+mn-lt"/>
                <a:ea typeface="+mn-ea"/>
                <a:cs typeface="+mn-cs"/>
              </a:rPr>
              <a:t>: </a:t>
            </a:r>
            <a:r>
              <a:rPr lang="en-US" sz="2400" dirty="0"/>
              <a:t>To</a:t>
            </a:r>
            <a:r>
              <a:rPr lang="en-US" sz="2000" spc="50" dirty="0">
                <a:solidFill>
                  <a:schemeClr val="tx1">
                    <a:lumMod val="95000"/>
                    <a:lumOff val="5000"/>
                    <a:alpha val="60000"/>
                  </a:schemeClr>
                </a:solidFill>
                <a:ea typeface="+mn-ea"/>
                <a:cs typeface="+mn-cs"/>
              </a:rPr>
              <a:t> </a:t>
            </a:r>
            <a:r>
              <a:rPr lang="en-US" sz="2100" dirty="0"/>
              <a:t>analyze the real estate market in Melbourne using various data analysis techniques to examine the impact of various factors on market price.</a:t>
            </a:r>
          </a:p>
          <a:p>
            <a:pPr algn="just">
              <a:lnSpc>
                <a:spcPct val="150000"/>
              </a:lnSpc>
              <a:spcAft>
                <a:spcPts val="600"/>
              </a:spcAft>
            </a:pPr>
            <a:endParaRPr lang="en-US" sz="2000" spc="50" dirty="0">
              <a:solidFill>
                <a:schemeClr val="tx1">
                  <a:alpha val="60000"/>
                </a:schemeClr>
              </a:solidFill>
              <a:latin typeface="+mn-lt"/>
              <a:ea typeface="+mn-ea"/>
              <a:cs typeface="+mn-cs"/>
            </a:endParaRPr>
          </a:p>
          <a:p>
            <a:pPr algn="just">
              <a:lnSpc>
                <a:spcPct val="150000"/>
              </a:lnSpc>
              <a:spcAft>
                <a:spcPts val="600"/>
              </a:spcAft>
            </a:pPr>
            <a:r>
              <a:rPr lang="en-US" sz="2000" b="1" spc="50" dirty="0">
                <a:solidFill>
                  <a:schemeClr val="tx1">
                    <a:alpha val="60000"/>
                  </a:schemeClr>
                </a:solidFill>
                <a:latin typeface="+mn-lt"/>
                <a:ea typeface="+mn-ea"/>
                <a:cs typeface="+mn-cs"/>
              </a:rPr>
              <a:t>Dataset Description: </a:t>
            </a:r>
            <a:r>
              <a:rPr lang="en-US" sz="2000" dirty="0"/>
              <a:t>The dataset includes detailed information on properties sold in Melbourne, capturing attributes such as address, property type, suburb, sale method, number of rooms, price, real estate agent, and distance from CBD, with 21 columns and 13,580 observations in each column.</a:t>
            </a:r>
            <a:endParaRPr lang="en-US" sz="2000" spc="50" dirty="0">
              <a:solidFill>
                <a:schemeClr val="tx1">
                  <a:alpha val="60000"/>
                </a:schemeClr>
              </a:solidFill>
              <a:latin typeface="+mn-lt"/>
              <a:ea typeface="+mn-ea"/>
              <a:cs typeface="+mn-cs"/>
            </a:endParaRPr>
          </a:p>
        </p:txBody>
      </p:sp>
      <p:pic>
        <p:nvPicPr>
          <p:cNvPr id="9" name="Picture Placeholder 8" descr="Angle view of a man skiing on a mountain slope">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a:blip r:embed="rId4"/>
          <a:srcRect l="17967" r="37151" b="-2"/>
          <a:stretch/>
        </p:blipFill>
        <p:spPr>
          <a:xfrm>
            <a:off x="7766050" y="540000"/>
            <a:ext cx="3884962" cy="5778000"/>
          </a:xfrm>
          <a:prstGeom prst="rect">
            <a:avLst/>
          </a:prstGeom>
        </p:spPr>
      </p:pic>
      <p:pic>
        <p:nvPicPr>
          <p:cNvPr id="6" name="Picture 5">
            <a:extLst>
              <a:ext uri="{FF2B5EF4-FFF2-40B4-BE49-F238E27FC236}">
                <a16:creationId xmlns:a16="http://schemas.microsoft.com/office/drawing/2014/main" id="{3260F371-E7B6-1404-763B-DF119A161704}"/>
              </a:ext>
            </a:extLst>
          </p:cNvPr>
          <p:cNvPicPr>
            <a:picLocks noChangeAspect="1"/>
          </p:cNvPicPr>
          <p:nvPr/>
        </p:nvPicPr>
        <p:blipFill>
          <a:blip r:embed="rId5"/>
          <a:stretch>
            <a:fillRect/>
          </a:stretch>
        </p:blipFill>
        <p:spPr>
          <a:xfrm>
            <a:off x="0" y="4884447"/>
            <a:ext cx="7445055" cy="1829055"/>
          </a:xfrm>
          <a:prstGeom prst="rect">
            <a:avLst/>
          </a:prstGeom>
        </p:spPr>
      </p:pic>
    </p:spTree>
    <p:extLst>
      <p:ext uri="{BB962C8B-B14F-4D97-AF65-F5344CB8AC3E}">
        <p14:creationId xmlns:p14="http://schemas.microsoft.com/office/powerpoint/2010/main" val="811730917"/>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3" name="bomb.wav"/>
          </p:stSnd>
        </p:sndAc>
      </p:transition>
    </mc:Choice>
    <mc:Fallback xmlns="">
      <p:transition spd="slow">
        <p:fade/>
        <p:sndAc>
          <p:stSnd>
            <p:snd r:embed="rId6" name="bomb.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3">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989400" y="395289"/>
            <a:ext cx="6328800" cy="1112836"/>
          </a:xfrm>
        </p:spPr>
        <p:txBody>
          <a:bodyPr vert="horz" lIns="91440" tIns="45720" rIns="91440" bIns="45720" rtlCol="0" anchor="b" anchorCtr="0">
            <a:normAutofit/>
          </a:bodyPr>
          <a:lstStyle/>
          <a:p>
            <a:r>
              <a:rPr lang="en-US" sz="3200" u="sng" kern="1200" cap="none" spc="0" baseline="0">
                <a:solidFill>
                  <a:schemeClr val="tx1"/>
                </a:solidFill>
                <a:latin typeface="+mj-lt"/>
                <a:ea typeface="+mj-ea"/>
                <a:cs typeface="+mj-cs"/>
              </a:rPr>
              <a:t>Research Questions</a:t>
            </a:r>
          </a:p>
        </p:txBody>
      </p:sp>
      <p:sp>
        <p:nvSpPr>
          <p:cNvPr id="2" name="Title 6">
            <a:extLst>
              <a:ext uri="{FF2B5EF4-FFF2-40B4-BE49-F238E27FC236}">
                <a16:creationId xmlns:a16="http://schemas.microsoft.com/office/drawing/2014/main" id="{2AAC5B18-3353-7906-6D16-FAC40006F22B}"/>
              </a:ext>
            </a:extLst>
          </p:cNvPr>
          <p:cNvSpPr txBox="1">
            <a:spLocks/>
          </p:cNvSpPr>
          <p:nvPr/>
        </p:nvSpPr>
        <p:spPr>
          <a:xfrm>
            <a:off x="989400" y="1864801"/>
            <a:ext cx="6328800" cy="3913700"/>
          </a:xfrm>
          <a:prstGeom prst="rect">
            <a:avLst/>
          </a:prstGeom>
        </p:spPr>
        <p:txBody>
          <a:bodyPr vert="horz" lIns="91440" tIns="45720" rIns="91440" bIns="45720" rtlCol="0" anchorCtr="0">
            <a:normAutofit fontScale="55000" lnSpcReduction="20000"/>
          </a:bodyPr>
          <a:lstStyle>
            <a:lvl1pPr algn="ctr" defTabSz="914400" rtl="0" eaLnBrk="1" latinLnBrk="0" hangingPunct="1">
              <a:lnSpc>
                <a:spcPct val="100000"/>
              </a:lnSpc>
              <a:spcBef>
                <a:spcPct val="0"/>
              </a:spcBef>
              <a:buNone/>
              <a:defRPr sz="4800" kern="1200" cap="none" spc="0" baseline="0">
                <a:solidFill>
                  <a:schemeClr val="tx1"/>
                </a:solidFill>
                <a:latin typeface="+mj-lt"/>
                <a:ea typeface="+mj-ea"/>
                <a:cs typeface="+mj-cs"/>
              </a:defRPr>
            </a:lvl1pPr>
          </a:lstStyle>
          <a:p>
            <a:pPr algn="l">
              <a:lnSpc>
                <a:spcPct val="140000"/>
              </a:lnSpc>
              <a:spcAft>
                <a:spcPts val="600"/>
              </a:spcAft>
            </a:pPr>
            <a:r>
              <a:rPr lang="en-US" sz="3400" b="1" u="sng" spc="50" dirty="0">
                <a:solidFill>
                  <a:schemeClr val="tx1">
                    <a:alpha val="60000"/>
                  </a:schemeClr>
                </a:solidFill>
                <a:latin typeface="+mn-lt"/>
                <a:ea typeface="+mn-ea"/>
                <a:cs typeface="+mn-cs"/>
              </a:rPr>
              <a:t>Main Research Question:</a:t>
            </a:r>
          </a:p>
          <a:p>
            <a:pPr marL="342900" indent="-342900" algn="l">
              <a:lnSpc>
                <a:spcPct val="140000"/>
              </a:lnSpc>
              <a:spcAft>
                <a:spcPts val="600"/>
              </a:spcAft>
              <a:buFont typeface="Arial" panose="020B0604020202020204" pitchFamily="34" charset="0"/>
              <a:buChar char="•"/>
            </a:pPr>
            <a:r>
              <a:rPr lang="en-US" sz="3600" dirty="0"/>
              <a:t>How do key attributes impact housing prices in Melbourne?</a:t>
            </a:r>
          </a:p>
          <a:p>
            <a:pPr algn="l">
              <a:lnSpc>
                <a:spcPct val="140000"/>
              </a:lnSpc>
              <a:spcAft>
                <a:spcPts val="600"/>
              </a:spcAft>
            </a:pPr>
            <a:endParaRPr lang="en-US" sz="1400" spc="50" dirty="0">
              <a:solidFill>
                <a:schemeClr val="tx1">
                  <a:alpha val="60000"/>
                </a:schemeClr>
              </a:solidFill>
              <a:latin typeface="+mn-lt"/>
              <a:ea typeface="+mn-ea"/>
              <a:cs typeface="+mn-cs"/>
            </a:endParaRPr>
          </a:p>
          <a:p>
            <a:pPr algn="l">
              <a:lnSpc>
                <a:spcPct val="140000"/>
              </a:lnSpc>
              <a:spcAft>
                <a:spcPts val="600"/>
              </a:spcAft>
            </a:pPr>
            <a:r>
              <a:rPr lang="en-US" sz="3400" b="1" u="sng" spc="50" dirty="0">
                <a:solidFill>
                  <a:schemeClr val="tx1">
                    <a:alpha val="60000"/>
                  </a:schemeClr>
                </a:solidFill>
                <a:latin typeface="+mn-lt"/>
                <a:ea typeface="+mn-ea"/>
                <a:cs typeface="+mn-cs"/>
              </a:rPr>
              <a:t>Sub-questions:</a:t>
            </a:r>
          </a:p>
          <a:p>
            <a:pPr marL="342900" indent="-342900" algn="l">
              <a:lnSpc>
                <a:spcPct val="140000"/>
              </a:lnSpc>
              <a:spcAft>
                <a:spcPts val="600"/>
              </a:spcAft>
              <a:buFont typeface="Arial" panose="020B0604020202020204" pitchFamily="34" charset="0"/>
              <a:buChar char="•"/>
            </a:pPr>
            <a:r>
              <a:rPr lang="en-US" sz="3600" dirty="0"/>
              <a:t>Which region has the highest real estate prices?</a:t>
            </a:r>
          </a:p>
          <a:p>
            <a:pPr marL="342900" indent="-342900" algn="l">
              <a:lnSpc>
                <a:spcPct val="140000"/>
              </a:lnSpc>
              <a:spcAft>
                <a:spcPts val="600"/>
              </a:spcAft>
              <a:buFont typeface="Arial" panose="020B0604020202020204" pitchFamily="34" charset="0"/>
              <a:buChar char="•"/>
            </a:pPr>
            <a:r>
              <a:rPr lang="en-US" sz="3600" dirty="0"/>
              <a:t>Which property type commands the highest market price?</a:t>
            </a:r>
          </a:p>
          <a:p>
            <a:pPr marL="342900" indent="-342900" algn="l">
              <a:lnSpc>
                <a:spcPct val="140000"/>
              </a:lnSpc>
              <a:spcAft>
                <a:spcPts val="600"/>
              </a:spcAft>
              <a:buFont typeface="Arial" panose="020B0604020202020204" pitchFamily="34" charset="0"/>
              <a:buChar char="•"/>
            </a:pPr>
            <a:r>
              <a:rPr lang="en-US" sz="3600" dirty="0"/>
              <a:t>Does building area affect market price?</a:t>
            </a:r>
          </a:p>
          <a:p>
            <a:pPr marL="342900" indent="-342900" algn="l">
              <a:lnSpc>
                <a:spcPct val="140000"/>
              </a:lnSpc>
              <a:spcAft>
                <a:spcPts val="600"/>
              </a:spcAft>
              <a:buFont typeface="Arial" panose="020B0604020202020204" pitchFamily="34" charset="0"/>
              <a:buChar char="•"/>
            </a:pPr>
            <a:r>
              <a:rPr lang="en-US" sz="3600" dirty="0"/>
              <a:t>What is the impact of location on property prices?</a:t>
            </a:r>
          </a:p>
          <a:p>
            <a:pPr algn="l">
              <a:lnSpc>
                <a:spcPct val="140000"/>
              </a:lnSpc>
              <a:spcAft>
                <a:spcPts val="600"/>
              </a:spcAft>
            </a:pPr>
            <a:endParaRPr lang="en-US" sz="1400" spc="50" dirty="0">
              <a:solidFill>
                <a:schemeClr val="tx1">
                  <a:alpha val="60000"/>
                </a:schemeClr>
              </a:solidFill>
              <a:latin typeface="+mn-lt"/>
              <a:ea typeface="+mn-ea"/>
              <a:cs typeface="+mn-cs"/>
            </a:endParaRP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4"/>
          <a:srcRect l="11539" r="42741" b="2"/>
          <a:stretch/>
        </p:blipFill>
        <p:spPr>
          <a:xfrm>
            <a:off x="7766050" y="540000"/>
            <a:ext cx="3884962" cy="5778000"/>
          </a:xfrm>
          <a:prstGeom prst="rect">
            <a:avLst/>
          </a:prstGeom>
        </p:spPr>
      </p:pic>
    </p:spTree>
    <p:extLst>
      <p:ext uri="{BB962C8B-B14F-4D97-AF65-F5344CB8AC3E}">
        <p14:creationId xmlns:p14="http://schemas.microsoft.com/office/powerpoint/2010/main" val="1634421749"/>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3" name="bomb.wav"/>
          </p:stSnd>
        </p:sndAc>
      </p:transition>
    </mc:Choice>
    <mc:Fallback xmlns="">
      <p:transition spd="slow">
        <p:fade/>
        <p:sndAc>
          <p:stSnd>
            <p:snd r:embed="rId5" name="bomb.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a:xfrm>
            <a:off x="3936139" y="182880"/>
            <a:ext cx="4319721" cy="598516"/>
          </a:xfrm>
        </p:spPr>
        <p:txBody>
          <a:bodyPr>
            <a:normAutofit fontScale="90000"/>
          </a:bodyPr>
          <a:lstStyle/>
          <a:p>
            <a:r>
              <a:rPr lang="en-US" u="sng"/>
              <a:t>Data Preprocessing</a:t>
            </a:r>
            <a:endParaRPr lang="en-US" u="sng" dirty="0"/>
          </a:p>
        </p:txBody>
      </p:sp>
      <p:graphicFrame>
        <p:nvGraphicFramePr>
          <p:cNvPr id="8" name="Title 6">
            <a:extLst>
              <a:ext uri="{FF2B5EF4-FFF2-40B4-BE49-F238E27FC236}">
                <a16:creationId xmlns:a16="http://schemas.microsoft.com/office/drawing/2014/main" id="{B3CE5394-9547-14D3-20AD-34CC3B87F852}"/>
              </a:ext>
            </a:extLst>
          </p:cNvPr>
          <p:cNvGraphicFramePr/>
          <p:nvPr>
            <p:extLst>
              <p:ext uri="{D42A27DB-BD31-4B8C-83A1-F6EECF244321}">
                <p14:modId xmlns:p14="http://schemas.microsoft.com/office/powerpoint/2010/main" val="2832235412"/>
              </p:ext>
            </p:extLst>
          </p:nvPr>
        </p:nvGraphicFramePr>
        <p:xfrm>
          <a:off x="462643" y="1038428"/>
          <a:ext cx="10992295" cy="56609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44867559"/>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3" name="bomb.wav"/>
          </p:stSnd>
        </p:sndAc>
      </p:transition>
    </mc:Choice>
    <mc:Fallback xmlns="">
      <p:transition spd="slow">
        <p:fade/>
        <p:sndAc>
          <p:stSnd>
            <p:snd r:embed="rId9" name="bomb.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55" name="Straight Connector 54">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57" name="Group 56">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58" name="Group 57">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60"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9"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63" name="Rectangle 62">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7702110" y="0"/>
            <a:ext cx="4123634" cy="368163"/>
          </a:xfrm>
        </p:spPr>
        <p:txBody>
          <a:bodyPr vert="horz" lIns="91440" tIns="45720" rIns="91440" bIns="45720" rtlCol="0" anchor="ctr" anchorCtr="0">
            <a:noAutofit/>
          </a:bodyPr>
          <a:lstStyle/>
          <a:p>
            <a:r>
              <a:rPr lang="en-US" sz="2000" b="1" u="sng" dirty="0"/>
              <a:t>Pie Chart</a:t>
            </a:r>
          </a:p>
        </p:txBody>
      </p:sp>
      <p:cxnSp>
        <p:nvCxnSpPr>
          <p:cNvPr id="65" name="Straight Connector 64">
            <a:extLst>
              <a:ext uri="{FF2B5EF4-FFF2-40B4-BE49-F238E27FC236}">
                <a16:creationId xmlns:a16="http://schemas.microsoft.com/office/drawing/2014/main" id="{32E97E5C-7A5F-424E-AAE4-654396E907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5826000" y="1392239"/>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64624976-EEC6-7464-8A84-7C892E0A3910}"/>
              </a:ext>
            </a:extLst>
          </p:cNvPr>
          <p:cNvPicPr>
            <a:picLocks noChangeAspect="1"/>
          </p:cNvPicPr>
          <p:nvPr/>
        </p:nvPicPr>
        <p:blipFill>
          <a:blip r:embed="rId4"/>
          <a:stretch>
            <a:fillRect/>
          </a:stretch>
        </p:blipFill>
        <p:spPr>
          <a:xfrm>
            <a:off x="549741" y="0"/>
            <a:ext cx="6597508" cy="2884703"/>
          </a:xfrm>
          <a:prstGeom prst="rect">
            <a:avLst/>
          </a:prstGeom>
          <a:noFill/>
          <a:ln>
            <a:noFill/>
          </a:ln>
        </p:spPr>
      </p:pic>
      <p:pic>
        <p:nvPicPr>
          <p:cNvPr id="5" name="Picture 4">
            <a:extLst>
              <a:ext uri="{FF2B5EF4-FFF2-40B4-BE49-F238E27FC236}">
                <a16:creationId xmlns:a16="http://schemas.microsoft.com/office/drawing/2014/main" id="{0DCBCBCF-44E0-6419-8322-D242E0B722E3}"/>
              </a:ext>
            </a:extLst>
          </p:cNvPr>
          <p:cNvPicPr>
            <a:picLocks noChangeAspect="1"/>
          </p:cNvPicPr>
          <p:nvPr/>
        </p:nvPicPr>
        <p:blipFill>
          <a:blip r:embed="rId5"/>
          <a:stretch>
            <a:fillRect/>
          </a:stretch>
        </p:blipFill>
        <p:spPr>
          <a:xfrm>
            <a:off x="7417837" y="335902"/>
            <a:ext cx="4774163" cy="4758611"/>
          </a:xfrm>
          <a:prstGeom prst="rect">
            <a:avLst/>
          </a:prstGeom>
          <a:noFill/>
          <a:ln>
            <a:noFill/>
          </a:ln>
        </p:spPr>
      </p:pic>
      <p:sp>
        <p:nvSpPr>
          <p:cNvPr id="8" name="Title 6">
            <a:extLst>
              <a:ext uri="{FF2B5EF4-FFF2-40B4-BE49-F238E27FC236}">
                <a16:creationId xmlns:a16="http://schemas.microsoft.com/office/drawing/2014/main" id="{AE85A243-A47D-BC4F-F335-0573D1B26874}"/>
              </a:ext>
            </a:extLst>
          </p:cNvPr>
          <p:cNvSpPr txBox="1">
            <a:spLocks/>
          </p:cNvSpPr>
          <p:nvPr/>
        </p:nvSpPr>
        <p:spPr>
          <a:xfrm>
            <a:off x="673741" y="2938397"/>
            <a:ext cx="5757743" cy="424191"/>
          </a:xfrm>
          <a:prstGeom prst="rect">
            <a:avLst/>
          </a:prstGeom>
          <a:solidFill>
            <a:srgbClr val="DAE3E3"/>
          </a:solidFill>
        </p:spPr>
        <p:txBody>
          <a:bodyPr vert="horz" lIns="91440" tIns="45720" rIns="91440" bIns="45720" rtlCol="0" anchor="ctr" anchorCtr="0">
            <a:noAutofit/>
          </a:bodyPr>
          <a:lstStyle>
            <a:lvl1pPr algn="ctr" defTabSz="914400" rtl="0" eaLnBrk="1" latinLnBrk="0" hangingPunct="1">
              <a:lnSpc>
                <a:spcPct val="100000"/>
              </a:lnSpc>
              <a:spcBef>
                <a:spcPct val="0"/>
              </a:spcBef>
              <a:buNone/>
              <a:defRPr sz="4800" kern="1200" cap="none" spc="0" baseline="0">
                <a:solidFill>
                  <a:schemeClr val="tx1"/>
                </a:solidFill>
                <a:latin typeface="+mj-lt"/>
                <a:ea typeface="+mj-ea"/>
                <a:cs typeface="+mj-cs"/>
              </a:defRPr>
            </a:lvl1pPr>
          </a:lstStyle>
          <a:p>
            <a:r>
              <a:rPr lang="en-US" sz="1200" dirty="0"/>
              <a:t>Histogram: Displays the distribution of property prices, showing a right skewed distribution, which indicates a mode of clustered lower-priced properties with a few high-priced properties.</a:t>
            </a:r>
            <a:endParaRPr lang="en-US" sz="3600" u="sng" dirty="0"/>
          </a:p>
        </p:txBody>
      </p:sp>
      <p:sp>
        <p:nvSpPr>
          <p:cNvPr id="11" name="TextBox 10">
            <a:extLst>
              <a:ext uri="{FF2B5EF4-FFF2-40B4-BE49-F238E27FC236}">
                <a16:creationId xmlns:a16="http://schemas.microsoft.com/office/drawing/2014/main" id="{4A76CE6B-0A51-EB71-6E4F-A369D7F6D782}"/>
              </a:ext>
            </a:extLst>
          </p:cNvPr>
          <p:cNvSpPr txBox="1"/>
          <p:nvPr/>
        </p:nvSpPr>
        <p:spPr>
          <a:xfrm>
            <a:off x="699029" y="6311264"/>
            <a:ext cx="5696786" cy="461665"/>
          </a:xfrm>
          <a:prstGeom prst="rect">
            <a:avLst/>
          </a:prstGeom>
          <a:solidFill>
            <a:srgbClr val="DAE3E3"/>
          </a:solidFill>
          <a:ln>
            <a:solidFill>
              <a:srgbClr val="DAE3E3"/>
            </a:solidFill>
          </a:ln>
        </p:spPr>
        <p:txBody>
          <a:bodyPr wrap="square">
            <a:spAutoFit/>
          </a:bodyPr>
          <a:lstStyle/>
          <a:p>
            <a:r>
              <a:rPr lang="en-US" sz="1200" dirty="0">
                <a:latin typeface="+mj-lt"/>
              </a:rPr>
              <a:t>Bar Chart: Shows average property prices by region, highlighting Southern Metropolitan as the most expensive.</a:t>
            </a:r>
          </a:p>
        </p:txBody>
      </p:sp>
      <p:pic>
        <p:nvPicPr>
          <p:cNvPr id="3" name="Picture 2">
            <a:extLst>
              <a:ext uri="{FF2B5EF4-FFF2-40B4-BE49-F238E27FC236}">
                <a16:creationId xmlns:a16="http://schemas.microsoft.com/office/drawing/2014/main" id="{A34B2BC0-4445-5A4F-15EB-9224E41B7818}"/>
              </a:ext>
            </a:extLst>
          </p:cNvPr>
          <p:cNvPicPr>
            <a:picLocks noChangeAspect="1"/>
          </p:cNvPicPr>
          <p:nvPr/>
        </p:nvPicPr>
        <p:blipFill>
          <a:blip r:embed="rId6"/>
          <a:stretch>
            <a:fillRect/>
          </a:stretch>
        </p:blipFill>
        <p:spPr>
          <a:xfrm>
            <a:off x="570885" y="3428999"/>
            <a:ext cx="6604355" cy="2916847"/>
          </a:xfrm>
          <a:prstGeom prst="rect">
            <a:avLst/>
          </a:prstGeom>
          <a:noFill/>
          <a:ln>
            <a:noFill/>
          </a:ln>
        </p:spPr>
      </p:pic>
      <p:sp>
        <p:nvSpPr>
          <p:cNvPr id="14" name="TextBox 13">
            <a:extLst>
              <a:ext uri="{FF2B5EF4-FFF2-40B4-BE49-F238E27FC236}">
                <a16:creationId xmlns:a16="http://schemas.microsoft.com/office/drawing/2014/main" id="{30A0C32F-86FF-571A-4639-44719A8EE1BB}"/>
              </a:ext>
            </a:extLst>
          </p:cNvPr>
          <p:cNvSpPr txBox="1"/>
          <p:nvPr/>
        </p:nvSpPr>
        <p:spPr>
          <a:xfrm>
            <a:off x="7681607" y="5293568"/>
            <a:ext cx="4270254" cy="461665"/>
          </a:xfrm>
          <a:prstGeom prst="rect">
            <a:avLst/>
          </a:prstGeom>
          <a:solidFill>
            <a:srgbClr val="DAE3E3"/>
          </a:solidFill>
          <a:ln>
            <a:solidFill>
              <a:srgbClr val="DAE3E3"/>
            </a:solidFill>
          </a:ln>
        </p:spPr>
        <p:txBody>
          <a:bodyPr wrap="square">
            <a:spAutoFit/>
          </a:bodyPr>
          <a:lstStyle/>
          <a:p>
            <a:r>
              <a:rPr lang="en-US" sz="1200" dirty="0">
                <a:latin typeface="+mj-lt"/>
              </a:rPr>
              <a:t>Pie Chart: Represents the distribution of different property types, with h-house, cottage, villa, terrace, semi being the most expensive.</a:t>
            </a:r>
          </a:p>
        </p:txBody>
      </p:sp>
      <p:sp>
        <p:nvSpPr>
          <p:cNvPr id="9" name="TextBox 8">
            <a:extLst>
              <a:ext uri="{FF2B5EF4-FFF2-40B4-BE49-F238E27FC236}">
                <a16:creationId xmlns:a16="http://schemas.microsoft.com/office/drawing/2014/main" id="{A8717335-4F98-8917-C870-10E6E9DF862C}"/>
              </a:ext>
            </a:extLst>
          </p:cNvPr>
          <p:cNvSpPr txBox="1"/>
          <p:nvPr/>
        </p:nvSpPr>
        <p:spPr>
          <a:xfrm>
            <a:off x="5915608" y="3666930"/>
            <a:ext cx="1225400" cy="369332"/>
          </a:xfrm>
          <a:prstGeom prst="rect">
            <a:avLst/>
          </a:prstGeom>
          <a:noFill/>
        </p:spPr>
        <p:txBody>
          <a:bodyPr wrap="none" rtlCol="0">
            <a:spAutoFit/>
          </a:bodyPr>
          <a:lstStyle/>
          <a:p>
            <a:r>
              <a:rPr lang="en-US" b="1" dirty="0"/>
              <a:t>Bar Chart</a:t>
            </a:r>
          </a:p>
        </p:txBody>
      </p:sp>
      <p:sp>
        <p:nvSpPr>
          <p:cNvPr id="10" name="TextBox 9">
            <a:extLst>
              <a:ext uri="{FF2B5EF4-FFF2-40B4-BE49-F238E27FC236}">
                <a16:creationId xmlns:a16="http://schemas.microsoft.com/office/drawing/2014/main" id="{650D7ED6-B678-AD3A-9ACE-86EE11D93F3C}"/>
              </a:ext>
            </a:extLst>
          </p:cNvPr>
          <p:cNvSpPr txBox="1"/>
          <p:nvPr/>
        </p:nvSpPr>
        <p:spPr>
          <a:xfrm>
            <a:off x="5663682" y="447869"/>
            <a:ext cx="1354345" cy="369332"/>
          </a:xfrm>
          <a:prstGeom prst="rect">
            <a:avLst/>
          </a:prstGeom>
          <a:noFill/>
        </p:spPr>
        <p:txBody>
          <a:bodyPr wrap="none" rtlCol="0">
            <a:spAutoFit/>
          </a:bodyPr>
          <a:lstStyle/>
          <a:p>
            <a:r>
              <a:rPr lang="en-US" b="1" dirty="0"/>
              <a:t>Histogram</a:t>
            </a:r>
          </a:p>
        </p:txBody>
      </p:sp>
      <p:graphicFrame>
        <p:nvGraphicFramePr>
          <p:cNvPr id="12" name="Table 11">
            <a:extLst>
              <a:ext uri="{FF2B5EF4-FFF2-40B4-BE49-F238E27FC236}">
                <a16:creationId xmlns:a16="http://schemas.microsoft.com/office/drawing/2014/main" id="{648ECE20-361F-E528-3EEE-696215ACF395}"/>
              </a:ext>
            </a:extLst>
          </p:cNvPr>
          <p:cNvGraphicFramePr>
            <a:graphicFrameLocks noGrp="1"/>
          </p:cNvGraphicFramePr>
          <p:nvPr>
            <p:extLst>
              <p:ext uri="{D42A27DB-BD31-4B8C-83A1-F6EECF244321}">
                <p14:modId xmlns:p14="http://schemas.microsoft.com/office/powerpoint/2010/main" val="3383348400"/>
              </p:ext>
            </p:extLst>
          </p:nvPr>
        </p:nvGraphicFramePr>
        <p:xfrm>
          <a:off x="7389845" y="5169159"/>
          <a:ext cx="4732597" cy="1584960"/>
        </p:xfrm>
        <a:graphic>
          <a:graphicData uri="http://schemas.openxmlformats.org/drawingml/2006/table">
            <a:tbl>
              <a:tblPr>
                <a:tableStyleId>{0505E3EF-67EA-436B-97B2-0124C06EBD24}</a:tableStyleId>
              </a:tblPr>
              <a:tblGrid>
                <a:gridCol w="2059035">
                  <a:extLst>
                    <a:ext uri="{9D8B030D-6E8A-4147-A177-3AD203B41FA5}">
                      <a16:colId xmlns:a16="http://schemas.microsoft.com/office/drawing/2014/main" val="2828284345"/>
                    </a:ext>
                  </a:extLst>
                </a:gridCol>
                <a:gridCol w="1540481">
                  <a:extLst>
                    <a:ext uri="{9D8B030D-6E8A-4147-A177-3AD203B41FA5}">
                      <a16:colId xmlns:a16="http://schemas.microsoft.com/office/drawing/2014/main" val="1068968575"/>
                    </a:ext>
                  </a:extLst>
                </a:gridCol>
                <a:gridCol w="1133081">
                  <a:extLst>
                    <a:ext uri="{9D8B030D-6E8A-4147-A177-3AD203B41FA5}">
                      <a16:colId xmlns:a16="http://schemas.microsoft.com/office/drawing/2014/main" val="1479569824"/>
                    </a:ext>
                  </a:extLst>
                </a:gridCol>
              </a:tblGrid>
              <a:tr h="389553">
                <a:tc>
                  <a:txBody>
                    <a:bodyPr/>
                    <a:lstStyle/>
                    <a:p>
                      <a:pPr marL="0" marR="0" algn="ctr">
                        <a:spcBef>
                          <a:spcPts val="0"/>
                        </a:spcBef>
                        <a:spcAft>
                          <a:spcPts val="0"/>
                        </a:spcAft>
                      </a:pPr>
                      <a:r>
                        <a:rPr lang="en-US" sz="1000">
                          <a:effectLst/>
                        </a:rPr>
                        <a:t>Property Type</a:t>
                      </a:r>
                      <a:endParaRPr lang="en-US" sz="10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a:effectLst/>
                        </a:rPr>
                        <a:t>Mean Market Price [USD]</a:t>
                      </a:r>
                      <a:endParaRPr lang="en-US" sz="10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a:effectLst/>
                        </a:rPr>
                        <a:t>Percentage Mean</a:t>
                      </a:r>
                      <a:endParaRPr lang="en-US" sz="10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extLst>
                  <a:ext uri="{0D108BD9-81ED-4DB2-BD59-A6C34878D82A}">
                    <a16:rowId xmlns:a16="http://schemas.microsoft.com/office/drawing/2014/main" val="1912006344"/>
                  </a:ext>
                </a:extLst>
              </a:tr>
              <a:tr h="389553">
                <a:tc>
                  <a:txBody>
                    <a:bodyPr/>
                    <a:lstStyle/>
                    <a:p>
                      <a:pPr marL="0" marR="0" algn="l">
                        <a:spcBef>
                          <a:spcPts val="0"/>
                        </a:spcBef>
                        <a:spcAft>
                          <a:spcPts val="0"/>
                        </a:spcAft>
                      </a:pPr>
                      <a:r>
                        <a:rPr lang="fr-FR" sz="1000">
                          <a:effectLst/>
                        </a:rPr>
                        <a:t>h - house,cottage,villa, semi,terrace</a:t>
                      </a:r>
                      <a:endParaRPr lang="fr-FR" sz="10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a:solidFill>
                            <a:srgbClr val="00B050"/>
                          </a:solidFill>
                          <a:effectLst/>
                        </a:rPr>
                        <a:t> 935,245.957169</a:t>
                      </a:r>
                    </a:p>
                    <a:p>
                      <a:pPr marL="0" marR="0" algn="just">
                        <a:spcBef>
                          <a:spcPts val="0"/>
                        </a:spcBef>
                        <a:spcAft>
                          <a:spcPts val="0"/>
                        </a:spcAft>
                      </a:pPr>
                      <a:r>
                        <a:rPr lang="en-US" sz="1000">
                          <a:solidFill>
                            <a:srgbClr val="00B050"/>
                          </a:solidFill>
                          <a:effectLst/>
                        </a:rPr>
                        <a:t> </a:t>
                      </a:r>
                      <a:endParaRPr lang="en-US" sz="1000">
                        <a:solidFill>
                          <a:srgbClr val="00B050"/>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a:solidFill>
                            <a:srgbClr val="C00000"/>
                          </a:solidFill>
                          <a:effectLst/>
                        </a:rPr>
                        <a:t>45.8%</a:t>
                      </a:r>
                      <a:endParaRPr lang="en-US" sz="1000">
                        <a:solidFill>
                          <a:srgbClr val="C00000"/>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extLst>
                  <a:ext uri="{0D108BD9-81ED-4DB2-BD59-A6C34878D82A}">
                    <a16:rowId xmlns:a16="http://schemas.microsoft.com/office/drawing/2014/main" val="4186005394"/>
                  </a:ext>
                </a:extLst>
              </a:tr>
              <a:tr h="389553">
                <a:tc>
                  <a:txBody>
                    <a:bodyPr/>
                    <a:lstStyle/>
                    <a:p>
                      <a:pPr marL="0" marR="0" algn="l">
                        <a:spcBef>
                          <a:spcPts val="0"/>
                        </a:spcBef>
                        <a:spcAft>
                          <a:spcPts val="0"/>
                        </a:spcAft>
                      </a:pPr>
                      <a:r>
                        <a:rPr lang="en-US" sz="1000">
                          <a:effectLst/>
                        </a:rPr>
                        <a:t>t - townhouse; developing site, other residential</a:t>
                      </a:r>
                      <a:endParaRPr lang="en-US" sz="100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a:solidFill>
                            <a:srgbClr val="00B050"/>
                          </a:solidFill>
                          <a:effectLst/>
                        </a:rPr>
                        <a:t>667,507.453353</a:t>
                      </a:r>
                    </a:p>
                    <a:p>
                      <a:pPr marL="0" marR="0" algn="just">
                        <a:spcBef>
                          <a:spcPts val="0"/>
                        </a:spcBef>
                        <a:spcAft>
                          <a:spcPts val="0"/>
                        </a:spcAft>
                      </a:pPr>
                      <a:r>
                        <a:rPr lang="en-US" sz="1000">
                          <a:solidFill>
                            <a:srgbClr val="00B050"/>
                          </a:solidFill>
                          <a:effectLst/>
                        </a:rPr>
                        <a:t> </a:t>
                      </a:r>
                      <a:endParaRPr lang="en-US" sz="1000">
                        <a:solidFill>
                          <a:srgbClr val="00B050"/>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a:solidFill>
                            <a:srgbClr val="C00000"/>
                          </a:solidFill>
                          <a:effectLst/>
                        </a:rPr>
                        <a:t>32.7%</a:t>
                      </a:r>
                      <a:endParaRPr lang="en-US" sz="1000">
                        <a:solidFill>
                          <a:srgbClr val="C00000"/>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extLst>
                  <a:ext uri="{0D108BD9-81ED-4DB2-BD59-A6C34878D82A}">
                    <a16:rowId xmlns:a16="http://schemas.microsoft.com/office/drawing/2014/main" val="2042651007"/>
                  </a:ext>
                </a:extLst>
              </a:tr>
              <a:tr h="389553">
                <a:tc>
                  <a:txBody>
                    <a:bodyPr/>
                    <a:lstStyle/>
                    <a:p>
                      <a:pPr marL="0" marR="0" algn="l">
                        <a:spcBef>
                          <a:spcPts val="0"/>
                        </a:spcBef>
                        <a:spcAft>
                          <a:spcPts val="0"/>
                        </a:spcAft>
                      </a:pPr>
                      <a:r>
                        <a:rPr lang="en-US" sz="1000" dirty="0">
                          <a:effectLst/>
                        </a:rPr>
                        <a:t>u - unit, duplex.</a:t>
                      </a:r>
                      <a:endParaRPr lang="en-US" sz="1000" dirty="0">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dirty="0">
                          <a:solidFill>
                            <a:srgbClr val="00B050"/>
                          </a:solidFill>
                          <a:effectLst/>
                        </a:rPr>
                        <a:t>438,562.387967</a:t>
                      </a:r>
                    </a:p>
                    <a:p>
                      <a:pPr marL="0" marR="0" algn="just">
                        <a:spcBef>
                          <a:spcPts val="0"/>
                        </a:spcBef>
                        <a:spcAft>
                          <a:spcPts val="0"/>
                        </a:spcAft>
                      </a:pPr>
                      <a:r>
                        <a:rPr lang="en-US" sz="1000" dirty="0">
                          <a:solidFill>
                            <a:srgbClr val="00B050"/>
                          </a:solidFill>
                          <a:effectLst/>
                        </a:rPr>
                        <a:t> </a:t>
                      </a:r>
                      <a:endParaRPr lang="en-US" sz="1000" dirty="0">
                        <a:solidFill>
                          <a:srgbClr val="00B050"/>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dirty="0">
                          <a:solidFill>
                            <a:srgbClr val="C00000"/>
                          </a:solidFill>
                          <a:effectLst/>
                        </a:rPr>
                        <a:t>21.5%</a:t>
                      </a:r>
                      <a:endParaRPr lang="en-US" sz="1000" dirty="0">
                        <a:solidFill>
                          <a:srgbClr val="C00000"/>
                        </a:solidFill>
                        <a:effectLst/>
                        <a:latin typeface="Calibri" panose="020F0502020204030204" pitchFamily="34" charset="0"/>
                        <a:ea typeface="SimSun" panose="02010600030101010101" pitchFamily="2" charset="-122"/>
                        <a:cs typeface="Times New Roman" panose="02020603050405020304" pitchFamily="18" charset="0"/>
                      </a:endParaRPr>
                    </a:p>
                  </a:txBody>
                  <a:tcPr marL="68580" marR="68580"/>
                </a:tc>
                <a:extLst>
                  <a:ext uri="{0D108BD9-81ED-4DB2-BD59-A6C34878D82A}">
                    <a16:rowId xmlns:a16="http://schemas.microsoft.com/office/drawing/2014/main" val="220466851"/>
                  </a:ext>
                </a:extLst>
              </a:tr>
            </a:tbl>
          </a:graphicData>
        </a:graphic>
      </p:graphicFrame>
    </p:spTree>
    <p:extLst>
      <p:ext uri="{BB962C8B-B14F-4D97-AF65-F5344CB8AC3E}">
        <p14:creationId xmlns:p14="http://schemas.microsoft.com/office/powerpoint/2010/main" val="2359185522"/>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3" name="bomb.wav"/>
          </p:stSnd>
        </p:sndAc>
      </p:transition>
    </mc:Choice>
    <mc:Fallback xmlns="">
      <p:transition spd="slow">
        <p:fade/>
        <p:sndAc>
          <p:stSnd>
            <p:snd r:embed="rId7" name="bomb.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E93C853-C1B0-4D56-D964-479BBDC4D6C3}"/>
              </a:ext>
            </a:extLst>
          </p:cNvPr>
          <p:cNvSpPr txBox="1"/>
          <p:nvPr/>
        </p:nvSpPr>
        <p:spPr>
          <a:xfrm>
            <a:off x="8602824" y="5773316"/>
            <a:ext cx="3496647"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A 3-D plot showing </a:t>
            </a:r>
            <a:r>
              <a:rPr lang="en-US" sz="2000" dirty="0">
                <a:latin typeface="Goudy Old Style" panose="02020502050305020303" pitchFamily="18" charset="0"/>
                <a:cs typeface="Times New Roman" panose="02020603050405020304" pitchFamily="18" charset="0"/>
              </a:rPr>
              <a:t>relationship</a:t>
            </a:r>
            <a:r>
              <a:rPr lang="en-US" sz="2000" dirty="0">
                <a:latin typeface="Times New Roman" panose="02020603050405020304" pitchFamily="18" charset="0"/>
                <a:cs typeface="Times New Roman" panose="02020603050405020304" pitchFamily="18" charset="0"/>
              </a:rPr>
              <a:t> between location of property and market price</a:t>
            </a:r>
          </a:p>
        </p:txBody>
      </p:sp>
      <p:pic>
        <p:nvPicPr>
          <p:cNvPr id="5" name="Picture 4" descr="Screenshot 2024-07-29 193727">
            <a:extLst>
              <a:ext uri="{FF2B5EF4-FFF2-40B4-BE49-F238E27FC236}">
                <a16:creationId xmlns:a16="http://schemas.microsoft.com/office/drawing/2014/main" id="{C00EF2D0-D5F5-5523-395E-35A20CC5F46A}"/>
              </a:ext>
            </a:extLst>
          </p:cNvPr>
          <p:cNvPicPr>
            <a:picLocks noChangeAspect="1"/>
          </p:cNvPicPr>
          <p:nvPr/>
        </p:nvPicPr>
        <p:blipFill>
          <a:blip r:embed="rId3"/>
          <a:srcRect r="14122"/>
          <a:stretch>
            <a:fillRect/>
          </a:stretch>
        </p:blipFill>
        <p:spPr>
          <a:xfrm>
            <a:off x="-503852" y="0"/>
            <a:ext cx="3256384" cy="3508310"/>
          </a:xfrm>
          <a:prstGeom prst="rect">
            <a:avLst/>
          </a:prstGeom>
        </p:spPr>
      </p:pic>
      <p:pic>
        <p:nvPicPr>
          <p:cNvPr id="7" name="Picture 6" descr="Screenshot 2024-07-29 194659">
            <a:extLst>
              <a:ext uri="{FF2B5EF4-FFF2-40B4-BE49-F238E27FC236}">
                <a16:creationId xmlns:a16="http://schemas.microsoft.com/office/drawing/2014/main" id="{EFA0863B-3234-0734-C628-97F258D3D9B3}"/>
              </a:ext>
            </a:extLst>
          </p:cNvPr>
          <p:cNvPicPr>
            <a:picLocks noChangeAspect="1"/>
          </p:cNvPicPr>
          <p:nvPr/>
        </p:nvPicPr>
        <p:blipFill>
          <a:blip r:embed="rId4"/>
          <a:stretch>
            <a:fillRect/>
          </a:stretch>
        </p:blipFill>
        <p:spPr>
          <a:xfrm>
            <a:off x="2631231" y="317240"/>
            <a:ext cx="2752532" cy="2733869"/>
          </a:xfrm>
          <a:prstGeom prst="rect">
            <a:avLst/>
          </a:prstGeom>
        </p:spPr>
      </p:pic>
      <p:pic>
        <p:nvPicPr>
          <p:cNvPr id="9" name="Picture 8" descr="Screenshot 2024-07-29 194734">
            <a:extLst>
              <a:ext uri="{FF2B5EF4-FFF2-40B4-BE49-F238E27FC236}">
                <a16:creationId xmlns:a16="http://schemas.microsoft.com/office/drawing/2014/main" id="{B53DFD42-09A6-AE8D-C2BA-A55AD9E59730}"/>
              </a:ext>
            </a:extLst>
          </p:cNvPr>
          <p:cNvPicPr>
            <a:picLocks noChangeAspect="1"/>
          </p:cNvPicPr>
          <p:nvPr/>
        </p:nvPicPr>
        <p:blipFill>
          <a:blip r:embed="rId5"/>
          <a:stretch>
            <a:fillRect/>
          </a:stretch>
        </p:blipFill>
        <p:spPr>
          <a:xfrm>
            <a:off x="8378890" y="179615"/>
            <a:ext cx="3813110" cy="2843504"/>
          </a:xfrm>
          <a:prstGeom prst="rect">
            <a:avLst/>
          </a:prstGeom>
        </p:spPr>
      </p:pic>
      <p:pic>
        <p:nvPicPr>
          <p:cNvPr id="10" name="Picture 9" descr="Screenshot 2024-07-29 195018">
            <a:extLst>
              <a:ext uri="{FF2B5EF4-FFF2-40B4-BE49-F238E27FC236}">
                <a16:creationId xmlns:a16="http://schemas.microsoft.com/office/drawing/2014/main" id="{1DA847EB-A3A3-D356-4F83-FFB2CE5FECE8}"/>
              </a:ext>
            </a:extLst>
          </p:cNvPr>
          <p:cNvPicPr>
            <a:picLocks noChangeAspect="1"/>
          </p:cNvPicPr>
          <p:nvPr/>
        </p:nvPicPr>
        <p:blipFill>
          <a:blip r:embed="rId6"/>
          <a:stretch>
            <a:fillRect/>
          </a:stretch>
        </p:blipFill>
        <p:spPr>
          <a:xfrm>
            <a:off x="4534677" y="188943"/>
            <a:ext cx="3834882" cy="2852837"/>
          </a:xfrm>
          <a:prstGeom prst="rect">
            <a:avLst/>
          </a:prstGeom>
        </p:spPr>
      </p:pic>
      <p:pic>
        <p:nvPicPr>
          <p:cNvPr id="3" name="Picture 2">
            <a:extLst>
              <a:ext uri="{FF2B5EF4-FFF2-40B4-BE49-F238E27FC236}">
                <a16:creationId xmlns:a16="http://schemas.microsoft.com/office/drawing/2014/main" id="{0219369F-3BF0-8C5A-5EF9-377A298D2F10}"/>
              </a:ext>
            </a:extLst>
          </p:cNvPr>
          <p:cNvPicPr>
            <a:picLocks noChangeAspect="1"/>
          </p:cNvPicPr>
          <p:nvPr/>
        </p:nvPicPr>
        <p:blipFill>
          <a:blip r:embed="rId7"/>
          <a:stretch>
            <a:fillRect/>
          </a:stretch>
        </p:blipFill>
        <p:spPr>
          <a:xfrm>
            <a:off x="1634118" y="3704252"/>
            <a:ext cx="6931384" cy="3153747"/>
          </a:xfrm>
          <a:prstGeom prst="rect">
            <a:avLst/>
          </a:prstGeom>
        </p:spPr>
      </p:pic>
    </p:spTree>
    <p:extLst>
      <p:ext uri="{BB962C8B-B14F-4D97-AF65-F5344CB8AC3E}">
        <p14:creationId xmlns:p14="http://schemas.microsoft.com/office/powerpoint/2010/main" val="424975720"/>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2" name="bomb.wav"/>
          </p:stSnd>
        </p:sndAc>
      </p:transition>
    </mc:Choice>
    <mc:Fallback xmlns="">
      <p:transition spd="slow">
        <p:fade/>
        <p:sndAc>
          <p:stSnd>
            <p:snd r:embed="rId8" name="bomb.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8ECA8-67BB-E350-6FF9-B796AB9A14BE}"/>
              </a:ext>
            </a:extLst>
          </p:cNvPr>
          <p:cNvSpPr>
            <a:spLocks noGrp="1"/>
          </p:cNvSpPr>
          <p:nvPr>
            <p:ph type="title"/>
          </p:nvPr>
        </p:nvSpPr>
        <p:spPr>
          <a:xfrm>
            <a:off x="8332236" y="110800"/>
            <a:ext cx="1996751" cy="355731"/>
          </a:xfrm>
        </p:spPr>
        <p:txBody>
          <a:bodyPr>
            <a:noAutofit/>
          </a:bodyPr>
          <a:lstStyle/>
          <a:p>
            <a:r>
              <a:rPr lang="en-US" sz="2000" b="1" dirty="0"/>
              <a:t>                                                 Box-Plot</a:t>
            </a:r>
          </a:p>
        </p:txBody>
      </p:sp>
      <p:pic>
        <p:nvPicPr>
          <p:cNvPr id="14" name="Picture 13">
            <a:extLst>
              <a:ext uri="{FF2B5EF4-FFF2-40B4-BE49-F238E27FC236}">
                <a16:creationId xmlns:a16="http://schemas.microsoft.com/office/drawing/2014/main" id="{F7A2FD85-8BCD-9677-5E40-9FCF87838D19}"/>
              </a:ext>
            </a:extLst>
          </p:cNvPr>
          <p:cNvPicPr>
            <a:picLocks noChangeAspect="1"/>
          </p:cNvPicPr>
          <p:nvPr/>
        </p:nvPicPr>
        <p:blipFill>
          <a:blip r:embed="rId3"/>
          <a:stretch>
            <a:fillRect/>
          </a:stretch>
        </p:blipFill>
        <p:spPr>
          <a:xfrm>
            <a:off x="5691673" y="410546"/>
            <a:ext cx="6500327" cy="4012163"/>
          </a:xfrm>
          <a:prstGeom prst="rect">
            <a:avLst/>
          </a:prstGeom>
        </p:spPr>
      </p:pic>
      <p:sp>
        <p:nvSpPr>
          <p:cNvPr id="15" name="Title 6">
            <a:extLst>
              <a:ext uri="{FF2B5EF4-FFF2-40B4-BE49-F238E27FC236}">
                <a16:creationId xmlns:a16="http://schemas.microsoft.com/office/drawing/2014/main" id="{2A9F5188-CCBE-984B-8134-AA4AD4EA1D66}"/>
              </a:ext>
            </a:extLst>
          </p:cNvPr>
          <p:cNvSpPr txBox="1">
            <a:spLocks/>
          </p:cNvSpPr>
          <p:nvPr/>
        </p:nvSpPr>
        <p:spPr>
          <a:xfrm>
            <a:off x="5607698" y="4282751"/>
            <a:ext cx="6466113" cy="2575249"/>
          </a:xfrm>
          <a:prstGeom prst="rect">
            <a:avLst/>
          </a:prstGeom>
          <a:solidFill>
            <a:srgbClr val="DAE3E3"/>
          </a:solidFill>
        </p:spPr>
        <p:txBody>
          <a:bodyPr vert="horz" lIns="91440" tIns="45720" rIns="91440" bIns="45720" rtlCol="0" anchor="ctr" anchorCtr="0">
            <a:noAutofit/>
          </a:bodyPr>
          <a:lstStyle>
            <a:lvl1pPr algn="ctr" defTabSz="914400" rtl="0" eaLnBrk="1" latinLnBrk="0" hangingPunct="1">
              <a:lnSpc>
                <a:spcPct val="100000"/>
              </a:lnSpc>
              <a:spcBef>
                <a:spcPct val="0"/>
              </a:spcBef>
              <a:buNone/>
              <a:defRPr sz="4800" kern="1200" cap="none" spc="0" baseline="0">
                <a:solidFill>
                  <a:schemeClr val="tx1"/>
                </a:solidFill>
                <a:latin typeface="+mj-lt"/>
                <a:ea typeface="+mj-ea"/>
                <a:cs typeface="+mj-cs"/>
              </a:defRPr>
            </a:lvl1pPr>
          </a:lstStyle>
          <a:p>
            <a:pPr algn="just"/>
            <a:r>
              <a:rPr lang="en-US" sz="1600" dirty="0"/>
              <a:t>Box Plot: Shows the spread and skewness of property distances from CBD, indicating significant variability and presence of outliers. </a:t>
            </a:r>
          </a:p>
          <a:p>
            <a:pPr algn="just"/>
            <a:r>
              <a:rPr lang="en-US" sz="1400" dirty="0"/>
              <a:t>The box plot of property distances from the CBD shows outliers above the maximum. The whisker between the upper quartile (13.0 km) and the maximum (48.1 km) is longer than between the minimum (0.00 km) and the lower quartile (6.1 km), indicating a large spread above the median (9.2 km). The minimum value is an outlier since zero distance is impossible. The significant difference between the maximum and the third quartile suggests right-skewness, with the median closer to Q1 than Q3. The IQR of 6.9 km indicates moderate central data spread, but high variability and potential data quality issues due to outliers, especially the zero distance</a:t>
            </a:r>
            <a:r>
              <a:rPr lang="en-US" sz="1400" u="sng" dirty="0"/>
              <a:t>.</a:t>
            </a:r>
          </a:p>
        </p:txBody>
      </p:sp>
      <p:sp>
        <p:nvSpPr>
          <p:cNvPr id="17" name="Rectangle 16">
            <a:extLst>
              <a:ext uri="{FF2B5EF4-FFF2-40B4-BE49-F238E27FC236}">
                <a16:creationId xmlns:a16="http://schemas.microsoft.com/office/drawing/2014/main" id="{A992D360-98A6-EB5A-A2AC-B6AA12265B8A}"/>
              </a:ext>
            </a:extLst>
          </p:cNvPr>
          <p:cNvSpPr/>
          <p:nvPr/>
        </p:nvSpPr>
        <p:spPr>
          <a:xfrm>
            <a:off x="5431350" y="438538"/>
            <a:ext cx="45719" cy="5971592"/>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8D52513F-657C-866E-F985-A0A4C25E6929}"/>
              </a:ext>
            </a:extLst>
          </p:cNvPr>
          <p:cNvPicPr>
            <a:picLocks noChangeAspect="1"/>
          </p:cNvPicPr>
          <p:nvPr/>
        </p:nvPicPr>
        <p:blipFill>
          <a:blip r:embed="rId4"/>
          <a:stretch>
            <a:fillRect/>
          </a:stretch>
        </p:blipFill>
        <p:spPr>
          <a:xfrm>
            <a:off x="129723" y="429209"/>
            <a:ext cx="5132744" cy="3331028"/>
          </a:xfrm>
          <a:prstGeom prst="rect">
            <a:avLst/>
          </a:prstGeom>
          <a:noFill/>
          <a:ln>
            <a:noFill/>
          </a:ln>
        </p:spPr>
      </p:pic>
      <p:sp>
        <p:nvSpPr>
          <p:cNvPr id="19" name="Title 6">
            <a:extLst>
              <a:ext uri="{FF2B5EF4-FFF2-40B4-BE49-F238E27FC236}">
                <a16:creationId xmlns:a16="http://schemas.microsoft.com/office/drawing/2014/main" id="{2C15AC2E-82A4-C9A3-F354-1E2DDE0DD822}"/>
              </a:ext>
            </a:extLst>
          </p:cNvPr>
          <p:cNvSpPr txBox="1">
            <a:spLocks/>
          </p:cNvSpPr>
          <p:nvPr/>
        </p:nvSpPr>
        <p:spPr>
          <a:xfrm>
            <a:off x="0" y="3769567"/>
            <a:ext cx="5299788" cy="3088433"/>
          </a:xfrm>
          <a:prstGeom prst="rect">
            <a:avLst/>
          </a:prstGeom>
        </p:spPr>
        <p:txBody>
          <a:bodyPr vert="horz" lIns="91440" tIns="45720" rIns="91440" bIns="45720" rtlCol="0" anchorCtr="0">
            <a:normAutofit fontScale="77500" lnSpcReduction="20000"/>
          </a:bodyPr>
          <a:lstStyle>
            <a:lvl1pPr algn="ctr" defTabSz="914400" rtl="0" eaLnBrk="1" latinLnBrk="0" hangingPunct="1">
              <a:lnSpc>
                <a:spcPct val="100000"/>
              </a:lnSpc>
              <a:spcBef>
                <a:spcPct val="0"/>
              </a:spcBef>
              <a:buNone/>
              <a:defRPr sz="4800" kern="1200" cap="none" spc="0" baseline="0">
                <a:solidFill>
                  <a:schemeClr val="tx1"/>
                </a:solidFill>
                <a:latin typeface="+mj-lt"/>
                <a:ea typeface="+mj-ea"/>
                <a:cs typeface="+mj-cs"/>
              </a:defRPr>
            </a:lvl1pPr>
          </a:lstStyle>
          <a:p>
            <a:pPr marL="0" marR="0" algn="l">
              <a:spcBef>
                <a:spcPts val="0"/>
              </a:spcBef>
              <a:spcAft>
                <a:spcPts val="0"/>
              </a:spcAft>
            </a:pPr>
            <a:r>
              <a:rPr lang="en-US" sz="1400" i="0" dirty="0">
                <a:effectLst/>
                <a:ea typeface="SimSun" panose="02010600030101010101" pitchFamily="2" charset="-122"/>
                <a:cs typeface="Times New Roman" panose="02020603050405020304" pitchFamily="18" charset="0"/>
              </a:rPr>
              <a:t>The histogram of building areas presents a distribution where frequencies of different building sizes are plotted. Key observations:</a:t>
            </a:r>
            <a:endParaRPr lang="en-US" sz="1400" dirty="0">
              <a:effectLst/>
              <a:ea typeface="SimSun" panose="02010600030101010101" pitchFamily="2" charset="-122"/>
              <a:cs typeface="Times New Roman" panose="02020603050405020304" pitchFamily="18" charset="0"/>
            </a:endParaRPr>
          </a:p>
          <a:p>
            <a:pPr marL="0" marR="0" algn="l">
              <a:spcBef>
                <a:spcPts val="0"/>
              </a:spcBef>
              <a:spcAft>
                <a:spcPts val="0"/>
              </a:spcAft>
            </a:pPr>
            <a:r>
              <a:rPr lang="en-US" sz="1400" i="0" dirty="0">
                <a:effectLst/>
                <a:ea typeface="SimSun" panose="02010600030101010101" pitchFamily="2" charset="-122"/>
                <a:cs typeface="Times New Roman" panose="02020603050405020304" pitchFamily="18" charset="0"/>
              </a:rPr>
              <a:t> </a:t>
            </a:r>
            <a:endParaRPr lang="en-US" sz="1400" dirty="0">
              <a:effectLst/>
              <a:ea typeface="SimSun" panose="02010600030101010101" pitchFamily="2" charset="-122"/>
              <a:cs typeface="Times New Roman" panose="02020603050405020304" pitchFamily="18" charset="0"/>
            </a:endParaRPr>
          </a:p>
          <a:p>
            <a:pPr marL="342900" marR="0" lvl="0" indent="-342900" algn="l">
              <a:spcBef>
                <a:spcPts val="0"/>
              </a:spcBef>
              <a:spcAft>
                <a:spcPts val="0"/>
              </a:spcAft>
              <a:buFont typeface="Wingdings" panose="05000000000000000000" pitchFamily="2" charset="2"/>
              <a:buChar char=""/>
            </a:pPr>
            <a:r>
              <a:rPr lang="en-US" sz="1400" i="0" dirty="0">
                <a:effectLst/>
                <a:ea typeface="SimSun" panose="02010600030101010101" pitchFamily="2" charset="-122"/>
                <a:cs typeface="Times New Roman" panose="02020603050405020304" pitchFamily="18" charset="0"/>
              </a:rPr>
              <a:t>Peak Frequency: The highest frequency is for building areas around 1600-2000 square meters, with the highest bar at around 300 properties.</a:t>
            </a:r>
          </a:p>
          <a:p>
            <a:pPr marR="0" lvl="0" algn="l">
              <a:spcBef>
                <a:spcPts val="0"/>
              </a:spcBef>
              <a:spcAft>
                <a:spcPts val="0"/>
              </a:spcAft>
            </a:pPr>
            <a:endParaRPr lang="en-US" sz="1400" dirty="0">
              <a:effectLst/>
              <a:ea typeface="SimSun" panose="02010600030101010101" pitchFamily="2" charset="-122"/>
              <a:cs typeface="Times New Roman" panose="02020603050405020304" pitchFamily="18" charset="0"/>
            </a:endParaRPr>
          </a:p>
          <a:p>
            <a:pPr marL="342900" marR="0" lvl="0" indent="-342900" algn="l">
              <a:spcBef>
                <a:spcPts val="0"/>
              </a:spcBef>
              <a:spcAft>
                <a:spcPts val="0"/>
              </a:spcAft>
              <a:buFont typeface="Wingdings" panose="05000000000000000000" pitchFamily="2" charset="2"/>
              <a:buChar char=""/>
            </a:pPr>
            <a:r>
              <a:rPr lang="en-US" sz="1400" i="0" dirty="0">
                <a:effectLst/>
                <a:ea typeface="SimSun" panose="02010600030101010101" pitchFamily="2" charset="-122"/>
                <a:cs typeface="Times New Roman" panose="02020603050405020304" pitchFamily="18" charset="0"/>
              </a:rPr>
              <a:t>Distribution Shape: The distribution shows a decreasing frequency as building areas increase, forming a right-skewed pattern rather than a normal distribution.</a:t>
            </a:r>
          </a:p>
          <a:p>
            <a:pPr marR="0" lvl="0" algn="l">
              <a:spcBef>
                <a:spcPts val="0"/>
              </a:spcBef>
              <a:spcAft>
                <a:spcPts val="0"/>
              </a:spcAft>
            </a:pPr>
            <a:endParaRPr lang="en-US" sz="1400" dirty="0">
              <a:effectLst/>
              <a:ea typeface="SimSun" panose="02010600030101010101" pitchFamily="2" charset="-122"/>
              <a:cs typeface="Times New Roman" panose="02020603050405020304" pitchFamily="18" charset="0"/>
            </a:endParaRPr>
          </a:p>
          <a:p>
            <a:pPr marL="342900" marR="0" lvl="0" indent="-342900" algn="l">
              <a:spcBef>
                <a:spcPts val="0"/>
              </a:spcBef>
              <a:spcAft>
                <a:spcPts val="0"/>
              </a:spcAft>
              <a:buFont typeface="Wingdings" panose="05000000000000000000" pitchFamily="2" charset="2"/>
              <a:buChar char=""/>
            </a:pPr>
            <a:r>
              <a:rPr lang="en-US" sz="1400" i="0" dirty="0">
                <a:effectLst/>
                <a:ea typeface="SimSun" panose="02010600030101010101" pitchFamily="2" charset="-122"/>
                <a:cs typeface="Times New Roman" panose="02020603050405020304" pitchFamily="18" charset="0"/>
              </a:rPr>
              <a:t>Range: The building areas range from below 1000 square meters to over 5000 square meters.</a:t>
            </a:r>
          </a:p>
          <a:p>
            <a:pPr marR="0" lvl="0" algn="l">
              <a:spcBef>
                <a:spcPts val="0"/>
              </a:spcBef>
              <a:spcAft>
                <a:spcPts val="0"/>
              </a:spcAft>
            </a:pPr>
            <a:endParaRPr lang="en-US" sz="1400" dirty="0">
              <a:effectLst/>
              <a:ea typeface="SimSun" panose="02010600030101010101" pitchFamily="2" charset="-122"/>
              <a:cs typeface="Times New Roman" panose="02020603050405020304" pitchFamily="18" charset="0"/>
            </a:endParaRPr>
          </a:p>
          <a:p>
            <a:pPr marL="342900" marR="0" lvl="0" indent="-342900" algn="l">
              <a:spcBef>
                <a:spcPts val="0"/>
              </a:spcBef>
              <a:spcAft>
                <a:spcPts val="0"/>
              </a:spcAft>
              <a:buFont typeface="Wingdings" panose="05000000000000000000" pitchFamily="2" charset="2"/>
              <a:buChar char=""/>
            </a:pPr>
            <a:r>
              <a:rPr lang="en-US" sz="1400" i="0" dirty="0">
                <a:effectLst/>
                <a:ea typeface="SimSun" panose="02010600030101010101" pitchFamily="2" charset="-122"/>
                <a:cs typeface="Times New Roman" panose="02020603050405020304" pitchFamily="18" charset="0"/>
              </a:rPr>
              <a:t>Frequency Decrease: The frequency of larger building areas steadily decreases, indicating fewer properties with larger sizes.</a:t>
            </a:r>
          </a:p>
          <a:p>
            <a:pPr marR="0" lvl="0" algn="l">
              <a:spcBef>
                <a:spcPts val="0"/>
              </a:spcBef>
              <a:spcAft>
                <a:spcPts val="0"/>
              </a:spcAft>
            </a:pPr>
            <a:endParaRPr lang="en-US" sz="1400" dirty="0">
              <a:effectLst/>
              <a:ea typeface="SimSun" panose="02010600030101010101" pitchFamily="2" charset="-122"/>
              <a:cs typeface="Times New Roman" panose="02020603050405020304" pitchFamily="18" charset="0"/>
            </a:endParaRPr>
          </a:p>
          <a:p>
            <a:pPr marL="342900" marR="0" lvl="0" indent="-342900" algn="l">
              <a:spcBef>
                <a:spcPts val="0"/>
              </a:spcBef>
              <a:spcAft>
                <a:spcPts val="0"/>
              </a:spcAft>
              <a:buFont typeface="Wingdings" panose="05000000000000000000" pitchFamily="2" charset="2"/>
              <a:buChar char=""/>
            </a:pPr>
            <a:r>
              <a:rPr lang="en-US" sz="1400" i="0" dirty="0">
                <a:effectLst/>
                <a:ea typeface="SimSun" panose="02010600030101010101" pitchFamily="2" charset="-122"/>
                <a:cs typeface="Times New Roman" panose="02020603050405020304" pitchFamily="18" charset="0"/>
              </a:rPr>
              <a:t>Outliers: There are fewer properties with very large building areas (above 5000 square meters), showing a long tail on the right side.</a:t>
            </a:r>
            <a:endParaRPr lang="en-US" sz="1400" dirty="0">
              <a:effectLst/>
              <a:ea typeface="SimSun" panose="02010600030101010101" pitchFamily="2" charset="-122"/>
              <a:cs typeface="Times New Roman" panose="02020603050405020304" pitchFamily="18" charset="0"/>
            </a:endParaRPr>
          </a:p>
          <a:p>
            <a:pPr marL="342900" marR="0" lvl="0" indent="-342900" algn="l">
              <a:spcBef>
                <a:spcPts val="0"/>
              </a:spcBef>
              <a:spcAft>
                <a:spcPts val="0"/>
              </a:spcAft>
              <a:buFont typeface="Wingdings" panose="05000000000000000000" pitchFamily="2" charset="2"/>
              <a:buChar char=""/>
            </a:pPr>
            <a:endParaRPr lang="en-US" sz="1400" i="0" dirty="0">
              <a:ea typeface="SimSun" panose="02010600030101010101" pitchFamily="2" charset="-122"/>
              <a:cs typeface="Times New Roman" panose="02020603050405020304" pitchFamily="18" charset="0"/>
            </a:endParaRPr>
          </a:p>
          <a:p>
            <a:pPr marL="342900" marR="0" lvl="0" indent="-342900" algn="l">
              <a:spcBef>
                <a:spcPts val="0"/>
              </a:spcBef>
              <a:spcAft>
                <a:spcPts val="0"/>
              </a:spcAft>
              <a:buFont typeface="Wingdings" panose="05000000000000000000" pitchFamily="2" charset="2"/>
              <a:buChar char=""/>
            </a:pPr>
            <a:r>
              <a:rPr lang="en-US" sz="1400" i="0" dirty="0">
                <a:effectLst/>
                <a:ea typeface="SimSun" panose="02010600030101010101" pitchFamily="2" charset="-122"/>
                <a:cs typeface="Times New Roman" panose="02020603050405020304" pitchFamily="18" charset="0"/>
              </a:rPr>
              <a:t>This right-skewed distribution suggests that while most properties have smaller building areas, there are some with significantly larger sizes making the distribution skewed to the right (positively-skewed).</a:t>
            </a:r>
            <a:endParaRPr lang="en-US" sz="1400" dirty="0">
              <a:effectLst/>
              <a:ea typeface="SimSun" panose="02010600030101010101" pitchFamily="2" charset="-122"/>
              <a:cs typeface="Times New Roman" panose="02020603050405020304" pitchFamily="18" charset="0"/>
            </a:endParaRPr>
          </a:p>
          <a:p>
            <a:pPr algn="l">
              <a:lnSpc>
                <a:spcPct val="150000"/>
              </a:lnSpc>
              <a:spcAft>
                <a:spcPts val="600"/>
              </a:spcAft>
            </a:pPr>
            <a:endParaRPr lang="en-US" sz="1600" dirty="0"/>
          </a:p>
          <a:p>
            <a:pPr algn="l">
              <a:lnSpc>
                <a:spcPct val="150000"/>
              </a:lnSpc>
              <a:spcAft>
                <a:spcPts val="600"/>
              </a:spcAft>
            </a:pPr>
            <a:endParaRPr lang="en-US" dirty="0"/>
          </a:p>
        </p:txBody>
      </p:sp>
      <p:sp>
        <p:nvSpPr>
          <p:cNvPr id="20" name="TextBox 19">
            <a:extLst>
              <a:ext uri="{FF2B5EF4-FFF2-40B4-BE49-F238E27FC236}">
                <a16:creationId xmlns:a16="http://schemas.microsoft.com/office/drawing/2014/main" id="{389C400D-F526-74DF-0267-C5FB163AEBAB}"/>
              </a:ext>
            </a:extLst>
          </p:cNvPr>
          <p:cNvSpPr txBox="1"/>
          <p:nvPr/>
        </p:nvSpPr>
        <p:spPr>
          <a:xfrm>
            <a:off x="1707503" y="74646"/>
            <a:ext cx="1175130" cy="369332"/>
          </a:xfrm>
          <a:prstGeom prst="rect">
            <a:avLst/>
          </a:prstGeom>
          <a:noFill/>
        </p:spPr>
        <p:txBody>
          <a:bodyPr wrap="none" rtlCol="0">
            <a:spAutoFit/>
          </a:bodyPr>
          <a:lstStyle/>
          <a:p>
            <a:r>
              <a:rPr lang="en-US" b="1" dirty="0">
                <a:latin typeface="+mj-lt"/>
              </a:rPr>
              <a:t>Histogram</a:t>
            </a:r>
          </a:p>
        </p:txBody>
      </p:sp>
    </p:spTree>
    <p:extLst>
      <p:ext uri="{BB962C8B-B14F-4D97-AF65-F5344CB8AC3E}">
        <p14:creationId xmlns:p14="http://schemas.microsoft.com/office/powerpoint/2010/main" val="1447055534"/>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2" name="bomb.wav"/>
          </p:stSnd>
        </p:sndAc>
      </p:transition>
    </mc:Choice>
    <mc:Fallback xmlns="">
      <p:transition spd="slow">
        <p:fade/>
        <p:sndAc>
          <p:stSnd>
            <p:snd r:embed="rId5" name="bomb.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2">
            <a:extLst>
              <a:ext uri="{FF2B5EF4-FFF2-40B4-BE49-F238E27FC236}">
                <a16:creationId xmlns:a16="http://schemas.microsoft.com/office/drawing/2014/main" id="{7B224E94-C095-4715-83F3-BEB608991DFC}"/>
              </a:ext>
            </a:extLst>
          </p:cNvPr>
          <p:cNvSpPr txBox="1">
            <a:spLocks/>
          </p:cNvSpPr>
          <p:nvPr/>
        </p:nvSpPr>
        <p:spPr>
          <a:xfrm>
            <a:off x="0" y="979715"/>
            <a:ext cx="4078800" cy="699796"/>
          </a:xfrm>
          <a:prstGeom prst="rect">
            <a:avLst/>
          </a:prstGeom>
        </p:spPr>
        <p:txBody>
          <a:bodyPr vert="horz" wrap="square" lIns="91440" tIns="45720" rIns="91440" bIns="45720" rtlCol="0" anchor="b" anchorCtr="0">
            <a:normAutofit/>
          </a:bodyPr>
          <a:lstStyle>
            <a:lvl1pPr algn="l" defTabSz="914400" rtl="0" eaLnBrk="1" latinLnBrk="0" hangingPunct="1">
              <a:lnSpc>
                <a:spcPct val="100000"/>
              </a:lnSpc>
              <a:spcBef>
                <a:spcPct val="0"/>
              </a:spcBef>
              <a:buNone/>
              <a:defRPr sz="3600" kern="1200" cap="none" spc="0" baseline="0">
                <a:solidFill>
                  <a:schemeClr val="tx1"/>
                </a:solidFill>
                <a:latin typeface="+mj-lt"/>
                <a:ea typeface="+mj-ea"/>
                <a:cs typeface="+mj-cs"/>
              </a:defRPr>
            </a:lvl1pPr>
          </a:lstStyle>
          <a:p>
            <a:pPr algn="ctr">
              <a:spcAft>
                <a:spcPts val="600"/>
              </a:spcAft>
            </a:pPr>
            <a:r>
              <a:rPr lang="en-US" sz="3200" u="sng" kern="1200" cap="none" spc="0" baseline="0" dirty="0">
                <a:solidFill>
                  <a:schemeClr val="tx1"/>
                </a:solidFill>
                <a:latin typeface="+mj-lt"/>
                <a:ea typeface="+mj-ea"/>
                <a:cs typeface="+mj-cs"/>
              </a:rPr>
              <a:t>Descriptive Statistics</a:t>
            </a:r>
          </a:p>
        </p:txBody>
      </p:sp>
      <p:cxnSp>
        <p:nvCxnSpPr>
          <p:cNvPr id="36" name="Straight Connector 35">
            <a:extLst>
              <a:ext uri="{FF2B5EF4-FFF2-40B4-BE49-F238E27FC236}">
                <a16:creationId xmlns:a16="http://schemas.microsoft.com/office/drawing/2014/main" id="{CC9CF63D-A2A3-4ECF-BC53-4B0D56918F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540033"/>
            <a:ext cx="0" cy="5778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16" name="Title 6">
            <a:extLst>
              <a:ext uri="{FF2B5EF4-FFF2-40B4-BE49-F238E27FC236}">
                <a16:creationId xmlns:a16="http://schemas.microsoft.com/office/drawing/2014/main" id="{554782F7-7655-BAD7-0F57-E6D365B67D95}"/>
              </a:ext>
            </a:extLst>
          </p:cNvPr>
          <p:cNvGraphicFramePr/>
          <p:nvPr>
            <p:extLst>
              <p:ext uri="{D42A27DB-BD31-4B8C-83A1-F6EECF244321}">
                <p14:modId xmlns:p14="http://schemas.microsoft.com/office/powerpoint/2010/main" val="3188178108"/>
              </p:ext>
            </p:extLst>
          </p:nvPr>
        </p:nvGraphicFramePr>
        <p:xfrm>
          <a:off x="168907" y="2119005"/>
          <a:ext cx="4078800" cy="3416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3" name="TextBox 12">
            <a:extLst>
              <a:ext uri="{FF2B5EF4-FFF2-40B4-BE49-F238E27FC236}">
                <a16:creationId xmlns:a16="http://schemas.microsoft.com/office/drawing/2014/main" id="{391BC78F-6687-BF01-3BA6-8EDADA0BB305}"/>
              </a:ext>
            </a:extLst>
          </p:cNvPr>
          <p:cNvSpPr txBox="1"/>
          <p:nvPr/>
        </p:nvSpPr>
        <p:spPr>
          <a:xfrm>
            <a:off x="6827677" y="66420"/>
            <a:ext cx="5199483" cy="877163"/>
          </a:xfrm>
          <a:prstGeom prst="rect">
            <a:avLst/>
          </a:prstGeom>
          <a:noFill/>
        </p:spPr>
        <p:txBody>
          <a:bodyPr wrap="square">
            <a:spAutoFit/>
          </a:bodyPr>
          <a:lstStyle/>
          <a:p>
            <a:pPr algn="l">
              <a:spcAft>
                <a:spcPts val="600"/>
              </a:spcAft>
            </a:pPr>
            <a:r>
              <a:rPr lang="en-US" u="sng" dirty="0"/>
              <a:t>Correlation Analysis:</a:t>
            </a:r>
          </a:p>
          <a:p>
            <a:pPr algn="l">
              <a:spcAft>
                <a:spcPts val="600"/>
              </a:spcAft>
            </a:pPr>
            <a:r>
              <a:rPr lang="en-US" sz="1200" i="1" dirty="0"/>
              <a:t>Spearman Correlation Coefficient: 0.305 between building area and market price, indicating a positive weak correlation</a:t>
            </a:r>
            <a:r>
              <a:rPr lang="en-US" sz="1600" i="1" dirty="0"/>
              <a:t>.</a:t>
            </a:r>
          </a:p>
        </p:txBody>
      </p:sp>
      <p:pic>
        <p:nvPicPr>
          <p:cNvPr id="14" name="Picture 13">
            <a:extLst>
              <a:ext uri="{FF2B5EF4-FFF2-40B4-BE49-F238E27FC236}">
                <a16:creationId xmlns:a16="http://schemas.microsoft.com/office/drawing/2014/main" id="{23867974-0A11-C8B4-87EC-A5AB04B3DAA6}"/>
              </a:ext>
            </a:extLst>
          </p:cNvPr>
          <p:cNvPicPr>
            <a:picLocks noChangeAspect="1"/>
          </p:cNvPicPr>
          <p:nvPr/>
        </p:nvPicPr>
        <p:blipFill>
          <a:blip r:embed="rId9"/>
          <a:stretch>
            <a:fillRect/>
          </a:stretch>
        </p:blipFill>
        <p:spPr>
          <a:xfrm>
            <a:off x="6484776" y="942393"/>
            <a:ext cx="5617027" cy="3405674"/>
          </a:xfrm>
          <a:prstGeom prst="rect">
            <a:avLst/>
          </a:prstGeom>
          <a:noFill/>
          <a:ln>
            <a:noFill/>
          </a:ln>
        </p:spPr>
      </p:pic>
      <p:sp>
        <p:nvSpPr>
          <p:cNvPr id="10" name="TextBox 9">
            <a:extLst>
              <a:ext uri="{FF2B5EF4-FFF2-40B4-BE49-F238E27FC236}">
                <a16:creationId xmlns:a16="http://schemas.microsoft.com/office/drawing/2014/main" id="{66A9DD72-F14D-F7A6-1442-B75CFCE6B171}"/>
              </a:ext>
            </a:extLst>
          </p:cNvPr>
          <p:cNvSpPr txBox="1"/>
          <p:nvPr/>
        </p:nvSpPr>
        <p:spPr>
          <a:xfrm>
            <a:off x="6354147" y="4321142"/>
            <a:ext cx="5514392" cy="2246769"/>
          </a:xfrm>
          <a:prstGeom prst="rect">
            <a:avLst/>
          </a:prstGeom>
          <a:noFill/>
        </p:spPr>
        <p:txBody>
          <a:bodyPr wrap="square">
            <a:spAutoFit/>
          </a:bodyPr>
          <a:lstStyle/>
          <a:p>
            <a:pPr marL="0" marR="0" algn="just">
              <a:spcBef>
                <a:spcPts val="0"/>
              </a:spcBef>
              <a:spcAft>
                <a:spcPts val="0"/>
              </a:spcAft>
            </a:pPr>
            <a:r>
              <a:rPr lang="en-US" sz="1400" b="0" dirty="0">
                <a:effectLst/>
                <a:latin typeface="Goudy Old Style" panose="02020502050305020303" pitchFamily="18" charset="0"/>
                <a:ea typeface="SimSun" panose="02010600030101010101" pitchFamily="2" charset="-122"/>
                <a:cs typeface="Times New Roman" panose="02020603050405020304" pitchFamily="18" charset="0"/>
              </a:rPr>
              <a:t>This scatter plot shows the relationship between Land area and property market price. This figure shows that, there is a weak correlation between land area/ building area and property price. This could be because there are so many driving factors that affect the price of a property especially in Melbourne. Research has shown that properties near the ocean and those near the forest regardless of their size has higher prices than those distant from the sea. In-addition, property type, distance from CBD, region and other factors account greatly for the price of a property. Building area/land area in this case could be a driving factor since there’s a kind of weak correlation but cannot account greatly as a determinant for pricing.</a:t>
            </a:r>
            <a:endParaRPr lang="en-US" sz="1400" dirty="0">
              <a:effectLst/>
              <a:latin typeface="Goudy Old Style" panose="02020502050305020303" pitchFamily="18" charset="0"/>
              <a:ea typeface="SimSun" panose="02010600030101010101" pitchFamily="2" charset="-122"/>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49F22AC2-EB2B-E08A-39FA-E493E3F89157}"/>
              </a:ext>
            </a:extLst>
          </p:cNvPr>
          <p:cNvSpPr/>
          <p:nvPr/>
        </p:nvSpPr>
        <p:spPr>
          <a:xfrm>
            <a:off x="205273" y="6400800"/>
            <a:ext cx="5561045" cy="102636"/>
          </a:xfrm>
          <a:prstGeom prst="round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D72B0DB-9F5B-4ABC-B6C4-5D9FDF594935}"/>
              </a:ext>
            </a:extLst>
          </p:cNvPr>
          <p:cNvSpPr txBox="1"/>
          <p:nvPr/>
        </p:nvSpPr>
        <p:spPr>
          <a:xfrm>
            <a:off x="604157" y="1760766"/>
            <a:ext cx="6097554" cy="369332"/>
          </a:xfrm>
          <a:prstGeom prst="rect">
            <a:avLst/>
          </a:prstGeom>
          <a:noFill/>
        </p:spPr>
        <p:txBody>
          <a:bodyPr wrap="square">
            <a:spAutoFit/>
          </a:bodyPr>
          <a:lstStyle/>
          <a:p>
            <a:pPr lvl="0"/>
            <a:r>
              <a:rPr lang="en-US" b="1" u="none" dirty="0"/>
              <a:t>[ Building Area ]</a:t>
            </a:r>
          </a:p>
        </p:txBody>
      </p:sp>
    </p:spTree>
    <p:extLst>
      <p:ext uri="{BB962C8B-B14F-4D97-AF65-F5344CB8AC3E}">
        <p14:creationId xmlns:p14="http://schemas.microsoft.com/office/powerpoint/2010/main" val="3284616221"/>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3" name="bomb.wav"/>
          </p:stSnd>
        </p:sndAc>
      </p:transition>
    </mc:Choice>
    <mc:Fallback xmlns="">
      <p:transition spd="slow">
        <p:fade/>
        <p:sndAc>
          <p:stSnd>
            <p:snd r:embed="rId10" name="bomb.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6" name="Rectangle 14">
            <a:extLst>
              <a:ext uri="{FF2B5EF4-FFF2-40B4-BE49-F238E27FC236}">
                <a16:creationId xmlns:a16="http://schemas.microsoft.com/office/drawing/2014/main" id="{3D2EE047-566C-48D4-9F44-4BB3B58FB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B85E50E2-A085-C310-ED0D-ADCF4B5C10F5}"/>
              </a:ext>
            </a:extLst>
          </p:cNvPr>
          <p:cNvPicPr>
            <a:picLocks noChangeAspect="1"/>
          </p:cNvPicPr>
          <p:nvPr/>
        </p:nvPicPr>
        <p:blipFill>
          <a:blip r:embed="rId4"/>
          <a:stretch>
            <a:fillRect/>
          </a:stretch>
        </p:blipFill>
        <p:spPr>
          <a:xfrm>
            <a:off x="6120881" y="148490"/>
            <a:ext cx="5761891" cy="3686391"/>
          </a:xfrm>
          <a:prstGeom prst="rect">
            <a:avLst/>
          </a:prstGeom>
          <a:noFill/>
          <a:ln>
            <a:noFill/>
          </a:ln>
        </p:spPr>
      </p:pic>
      <p:sp>
        <p:nvSpPr>
          <p:cNvPr id="11" name="Title 6">
            <a:extLst>
              <a:ext uri="{FF2B5EF4-FFF2-40B4-BE49-F238E27FC236}">
                <a16:creationId xmlns:a16="http://schemas.microsoft.com/office/drawing/2014/main" id="{78C7C2F1-4D27-D736-27F7-F2421C62444A}"/>
              </a:ext>
            </a:extLst>
          </p:cNvPr>
          <p:cNvSpPr txBox="1">
            <a:spLocks/>
          </p:cNvSpPr>
          <p:nvPr/>
        </p:nvSpPr>
        <p:spPr>
          <a:xfrm>
            <a:off x="6876664" y="5337112"/>
            <a:ext cx="4562668" cy="1520888"/>
          </a:xfrm>
          <a:prstGeom prst="rect">
            <a:avLst/>
          </a:prstGeom>
          <a:solidFill>
            <a:srgbClr val="DAE3E3"/>
          </a:solidFill>
        </p:spPr>
        <p:txBody>
          <a:bodyPr vert="horz" lIns="91440" tIns="45720" rIns="91440" bIns="45720" rtlCol="0" anchor="ctr" anchorCtr="0">
            <a:noAutofit/>
          </a:bodyPr>
          <a:lstStyle>
            <a:lvl1pPr algn="ctr" defTabSz="914400" rtl="0" eaLnBrk="1" latinLnBrk="0" hangingPunct="1">
              <a:lnSpc>
                <a:spcPct val="100000"/>
              </a:lnSpc>
              <a:spcBef>
                <a:spcPct val="0"/>
              </a:spcBef>
              <a:buNone/>
              <a:defRPr sz="4800" kern="1200" cap="none" spc="0" baseline="0">
                <a:solidFill>
                  <a:schemeClr val="tx1"/>
                </a:solidFill>
                <a:latin typeface="+mj-lt"/>
                <a:ea typeface="+mj-ea"/>
                <a:cs typeface="+mj-cs"/>
              </a:defRPr>
            </a:lvl1pPr>
          </a:lstStyle>
          <a:p>
            <a:pPr algn="l"/>
            <a:r>
              <a:rPr lang="en-US" sz="1400" i="1" dirty="0"/>
              <a:t>Normal Distribution Curve: Transformed using Quantile Transformer in converting skewed distribution of  building areas’ to a normal distribution</a:t>
            </a:r>
            <a:r>
              <a:rPr lang="en-US" sz="1600" i="1" dirty="0"/>
              <a:t>.</a:t>
            </a:r>
          </a:p>
          <a:p>
            <a:pPr algn="l"/>
            <a:endParaRPr lang="en-US" sz="1600" i="1" dirty="0"/>
          </a:p>
          <a:p>
            <a:pPr algn="just"/>
            <a:r>
              <a:rPr lang="en-US" sz="1400" dirty="0"/>
              <a:t>The histogram shows a bell-shaped curve, indicating an approximately normal distribution of building areas. This suggests that most building areas cluster around a central value, with mean, median, and mode coinciding. The symmetric spread around the mean indicates consistent variability, while a small bar to the far left highlights outliers with unusually low building areas.</a:t>
            </a:r>
          </a:p>
          <a:p>
            <a:pPr algn="l"/>
            <a:endParaRPr lang="en-US" sz="1100" i="1" u="sng" dirty="0"/>
          </a:p>
          <a:p>
            <a:pPr algn="l"/>
            <a:endParaRPr lang="en-US" sz="1100" i="1" u="sng" dirty="0"/>
          </a:p>
          <a:p>
            <a:pPr algn="l"/>
            <a:endParaRPr lang="en-US" sz="1100" i="1" u="sng" dirty="0"/>
          </a:p>
          <a:p>
            <a:pPr algn="l"/>
            <a:endParaRPr lang="en-US" sz="1100" i="1" u="sng" dirty="0"/>
          </a:p>
          <a:p>
            <a:pPr algn="l"/>
            <a:endParaRPr lang="en-US" sz="1100" i="1" u="sng" dirty="0"/>
          </a:p>
          <a:p>
            <a:pPr algn="l"/>
            <a:endParaRPr lang="en-US" sz="1100" i="1" u="sng" dirty="0"/>
          </a:p>
          <a:p>
            <a:pPr algn="l"/>
            <a:endParaRPr lang="en-US" sz="1100" i="1" u="sng" dirty="0"/>
          </a:p>
        </p:txBody>
      </p:sp>
      <p:sp>
        <p:nvSpPr>
          <p:cNvPr id="17" name="Rectangle 16">
            <a:extLst>
              <a:ext uri="{FF2B5EF4-FFF2-40B4-BE49-F238E27FC236}">
                <a16:creationId xmlns:a16="http://schemas.microsoft.com/office/drawing/2014/main" id="{97A04442-B368-B63D-2C6B-A640BE1BAC85}"/>
              </a:ext>
            </a:extLst>
          </p:cNvPr>
          <p:cNvSpPr/>
          <p:nvPr/>
        </p:nvSpPr>
        <p:spPr>
          <a:xfrm>
            <a:off x="5859625" y="0"/>
            <a:ext cx="74645" cy="6755363"/>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2EAA1524-C8C4-F4BC-E5E5-DFA9DF0E9539}"/>
              </a:ext>
            </a:extLst>
          </p:cNvPr>
          <p:cNvPicPr>
            <a:picLocks noChangeAspect="1"/>
          </p:cNvPicPr>
          <p:nvPr/>
        </p:nvPicPr>
        <p:blipFill>
          <a:blip r:embed="rId5"/>
          <a:stretch>
            <a:fillRect/>
          </a:stretch>
        </p:blipFill>
        <p:spPr>
          <a:xfrm>
            <a:off x="0" y="0"/>
            <a:ext cx="2901820" cy="2225131"/>
          </a:xfrm>
          <a:prstGeom prst="rect">
            <a:avLst/>
          </a:prstGeom>
          <a:noFill/>
          <a:ln>
            <a:noFill/>
          </a:ln>
        </p:spPr>
      </p:pic>
      <p:pic>
        <p:nvPicPr>
          <p:cNvPr id="21" name="Picture 20">
            <a:extLst>
              <a:ext uri="{FF2B5EF4-FFF2-40B4-BE49-F238E27FC236}">
                <a16:creationId xmlns:a16="http://schemas.microsoft.com/office/drawing/2014/main" id="{A40995C9-52A0-BF8C-A225-960B83318EBA}"/>
              </a:ext>
            </a:extLst>
          </p:cNvPr>
          <p:cNvPicPr>
            <a:picLocks noChangeAspect="1"/>
          </p:cNvPicPr>
          <p:nvPr/>
        </p:nvPicPr>
        <p:blipFill>
          <a:blip r:embed="rId6"/>
          <a:stretch>
            <a:fillRect/>
          </a:stretch>
        </p:blipFill>
        <p:spPr>
          <a:xfrm>
            <a:off x="1" y="2224695"/>
            <a:ext cx="2901820" cy="2599232"/>
          </a:xfrm>
          <a:prstGeom prst="rect">
            <a:avLst/>
          </a:prstGeom>
          <a:noFill/>
          <a:ln>
            <a:noFill/>
          </a:ln>
        </p:spPr>
      </p:pic>
      <p:pic>
        <p:nvPicPr>
          <p:cNvPr id="22" name="Picture 21">
            <a:extLst>
              <a:ext uri="{FF2B5EF4-FFF2-40B4-BE49-F238E27FC236}">
                <a16:creationId xmlns:a16="http://schemas.microsoft.com/office/drawing/2014/main" id="{8EAEF537-E629-2439-4DDB-0B2A32474BF4}"/>
              </a:ext>
            </a:extLst>
          </p:cNvPr>
          <p:cNvPicPr>
            <a:picLocks noChangeAspect="1"/>
          </p:cNvPicPr>
          <p:nvPr/>
        </p:nvPicPr>
        <p:blipFill>
          <a:blip r:embed="rId7"/>
          <a:stretch>
            <a:fillRect/>
          </a:stretch>
        </p:blipFill>
        <p:spPr>
          <a:xfrm>
            <a:off x="0" y="4823927"/>
            <a:ext cx="2901821" cy="2034073"/>
          </a:xfrm>
          <a:prstGeom prst="rect">
            <a:avLst/>
          </a:prstGeom>
          <a:noFill/>
          <a:ln>
            <a:noFill/>
          </a:ln>
        </p:spPr>
      </p:pic>
      <p:sp>
        <p:nvSpPr>
          <p:cNvPr id="23" name="Title 6">
            <a:extLst>
              <a:ext uri="{FF2B5EF4-FFF2-40B4-BE49-F238E27FC236}">
                <a16:creationId xmlns:a16="http://schemas.microsoft.com/office/drawing/2014/main" id="{894912E1-61BD-6223-95E8-31D7F14B1CD9}"/>
              </a:ext>
            </a:extLst>
          </p:cNvPr>
          <p:cNvSpPr txBox="1">
            <a:spLocks/>
          </p:cNvSpPr>
          <p:nvPr/>
        </p:nvSpPr>
        <p:spPr>
          <a:xfrm>
            <a:off x="2894822" y="2267338"/>
            <a:ext cx="2871495" cy="3732244"/>
          </a:xfrm>
          <a:prstGeom prst="rect">
            <a:avLst/>
          </a:prstGeom>
          <a:solidFill>
            <a:srgbClr val="DAE3E3"/>
          </a:solidFill>
        </p:spPr>
        <p:txBody>
          <a:bodyPr vert="horz" lIns="91440" tIns="45720" rIns="91440" bIns="45720" rtlCol="0" anchor="ctr" anchorCtr="0">
            <a:noAutofit/>
          </a:bodyPr>
          <a:lstStyle>
            <a:lvl1pPr algn="ctr" defTabSz="914400" rtl="0" eaLnBrk="1" latinLnBrk="0" hangingPunct="1">
              <a:lnSpc>
                <a:spcPct val="100000"/>
              </a:lnSpc>
              <a:spcBef>
                <a:spcPct val="0"/>
              </a:spcBef>
              <a:buNone/>
              <a:defRPr sz="4800" kern="1200" cap="none" spc="0" baseline="0">
                <a:solidFill>
                  <a:schemeClr val="tx1"/>
                </a:solidFill>
                <a:latin typeface="+mj-lt"/>
                <a:ea typeface="+mj-ea"/>
                <a:cs typeface="+mj-cs"/>
              </a:defRPr>
            </a:lvl1pPr>
          </a:lstStyle>
          <a:p>
            <a:pPr algn="just"/>
            <a:r>
              <a:rPr lang="en-US" sz="1400" dirty="0"/>
              <a:t>Stem and Leaf Plot: Aggregated building areas to show distribution peaks, indicating common property </a:t>
            </a:r>
            <a:r>
              <a:rPr lang="en-US" sz="1400" dirty="0" err="1"/>
              <a:t>sizes.“The</a:t>
            </a:r>
            <a:r>
              <a:rPr lang="en-US" sz="1400" dirty="0"/>
              <a:t> building area distribution in Melbourne has a median of 2560 </a:t>
            </a:r>
            <a:r>
              <a:rPr lang="en-US" sz="1400" dirty="0" err="1"/>
              <a:t>sq_m</a:t>
            </a:r>
            <a:r>
              <a:rPr lang="en-US" sz="1400" dirty="0"/>
              <a:t> with 10-15 peak values (e.g., 2640, 1390). The greatest peak is 1690 </a:t>
            </a:r>
            <a:r>
              <a:rPr lang="en-US" sz="1400" dirty="0" err="1"/>
              <a:t>sq_m</a:t>
            </a:r>
            <a:r>
              <a:rPr lang="en-US" sz="1400" dirty="0"/>
              <a:t>. The range is 4172.40 </a:t>
            </a:r>
            <a:r>
              <a:rPr lang="en-US" sz="1400" dirty="0" err="1"/>
              <a:t>sq_m</a:t>
            </a:r>
            <a:r>
              <a:rPr lang="en-US" sz="1400" dirty="0"/>
              <a:t>, indicating wide dispersion. Most areas cluster around 1600-2600 </a:t>
            </a:r>
            <a:r>
              <a:rPr lang="en-US" sz="1400" dirty="0" err="1"/>
              <a:t>sq_m</a:t>
            </a:r>
            <a:r>
              <a:rPr lang="en-US" sz="1400" dirty="0"/>
              <a:t>, with a mean of 2875.6 </a:t>
            </a:r>
            <a:r>
              <a:rPr lang="en-US" sz="1400" dirty="0" err="1"/>
              <a:t>sq_m</a:t>
            </a:r>
            <a:r>
              <a:rPr lang="en-US" sz="1400" dirty="0"/>
              <a:t>, mode of 1690 </a:t>
            </a:r>
            <a:r>
              <a:rPr lang="en-US" sz="1400" dirty="0" err="1"/>
              <a:t>sq_m</a:t>
            </a:r>
            <a:r>
              <a:rPr lang="en-US" sz="1400" dirty="0"/>
              <a:t>, and right-skewed distribution, suggesting smaller common building areas.</a:t>
            </a:r>
            <a:endParaRPr lang="en-US" sz="1400" u="sng" dirty="0"/>
          </a:p>
        </p:txBody>
      </p:sp>
    </p:spTree>
    <p:extLst>
      <p:ext uri="{BB962C8B-B14F-4D97-AF65-F5344CB8AC3E}">
        <p14:creationId xmlns:p14="http://schemas.microsoft.com/office/powerpoint/2010/main" val="445070695"/>
      </p:ext>
    </p:extLst>
  </p:cSld>
  <p:clrMapOvr>
    <a:masterClrMapping/>
  </p:clrMapOvr>
  <mc:AlternateContent xmlns:mc="http://schemas.openxmlformats.org/markup-compatibility/2006" xmlns:p14="http://schemas.microsoft.com/office/powerpoint/2010/main">
    <mc:Choice Requires="p14">
      <p:transition spd="slow" p14:dur="3000">
        <p14:shred/>
        <p:sndAc>
          <p:stSnd>
            <p:snd r:embed="rId3" name="bomb.wav"/>
          </p:stSnd>
        </p:sndAc>
      </p:transition>
    </mc:Choice>
    <mc:Fallback xmlns="">
      <p:transition spd="slow">
        <p:fade/>
        <p:sndAc>
          <p:stSnd>
            <p:snd r:embed="rId8" name="bomb.wav"/>
          </p:stSnd>
        </p:sndAc>
      </p:transition>
    </mc:Fallback>
  </mc:AlternateContent>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ec3ec68f-e349-4853-8dee-a11d3751cd0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50D1873A4180A46A6BC5F6C4F598E7A" ma:contentTypeVersion="13" ma:contentTypeDescription="Create a new document." ma:contentTypeScope="" ma:versionID="a0192e6d2c1f134bbe440cd9cbf7f2e4">
  <xsd:schema xmlns:xsd="http://www.w3.org/2001/XMLSchema" xmlns:xs="http://www.w3.org/2001/XMLSchema" xmlns:p="http://schemas.microsoft.com/office/2006/metadata/properties" xmlns:ns3="ec3ec68f-e349-4853-8dee-a11d3751cd0d" targetNamespace="http://schemas.microsoft.com/office/2006/metadata/properties" ma:root="true" ma:fieldsID="1bf953ec32d7a4cbaba3a96a8439a736" ns3:_="">
    <xsd:import namespace="ec3ec68f-e349-4853-8dee-a11d3751cd0d"/>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ServiceLocation" minOccurs="0"/>
                <xsd:element ref="ns3:MediaLengthInSecond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c3ec68f-e349-4853-8dee-a11d3751cd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_activity" ma:index="12" nillable="true" ma:displayName="_activity" ma:hidden="true" ma:internalName="_activity">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ystemTags" ma:index="20" nillable="true" ma:displayName="MediaServiceSystemTags" ma:hidden="true" ma:internalName="MediaServiceSystemTag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AE25C0-66E9-4E74-9814-75E5D2A6CABE}">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ec3ec68f-e349-4853-8dee-a11d3751cd0d"/>
    <ds:schemaRef ds:uri="http://purl.org/dc/terms/"/>
    <ds:schemaRef ds:uri="http://www.w3.org/XML/1998/namespace"/>
    <ds:schemaRef ds:uri="http://purl.org/dc/dcmitype/"/>
  </ds:schemaRefs>
</ds:datastoreItem>
</file>

<file path=customXml/itemProps2.xml><?xml version="1.0" encoding="utf-8"?>
<ds:datastoreItem xmlns:ds="http://schemas.openxmlformats.org/officeDocument/2006/customXml" ds:itemID="{8FEDA63D-DE73-4ED5-BDF0-D3D9FD35E1ED}">
  <ds:schemaRefs>
    <ds:schemaRef ds:uri="http://schemas.microsoft.com/sharepoint/v3/contenttype/forms"/>
  </ds:schemaRefs>
</ds:datastoreItem>
</file>

<file path=customXml/itemProps3.xml><?xml version="1.0" encoding="utf-8"?>
<ds:datastoreItem xmlns:ds="http://schemas.openxmlformats.org/officeDocument/2006/customXml" ds:itemID="{54371E9B-E6E8-4BCD-B76B-AE146049F0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c3ec68f-e349-4853-8dee-a11d3751cd0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{98D256B2-208A-45E4-B423-CEFFA70C2FEB}tf11158769_win32</Template>
  <TotalTime>468</TotalTime>
  <Words>1462</Words>
  <Application>Microsoft Office PowerPoint</Application>
  <PresentationFormat>Widescreen</PresentationFormat>
  <Paragraphs>96</Paragraphs>
  <Slides>11</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SimSun</vt:lpstr>
      <vt:lpstr>Arial</vt:lpstr>
      <vt:lpstr>Avenir Next LT Pro</vt:lpstr>
      <vt:lpstr>Calibri</vt:lpstr>
      <vt:lpstr>Goudy Old Style</vt:lpstr>
      <vt:lpstr>Times New Roman</vt:lpstr>
      <vt:lpstr>Wingdings</vt:lpstr>
      <vt:lpstr>FrostyVTI</vt:lpstr>
      <vt:lpstr>PowerPoint Presentation</vt:lpstr>
      <vt:lpstr>Introduction </vt:lpstr>
      <vt:lpstr>Research Questions</vt:lpstr>
      <vt:lpstr>Data Preprocessing</vt:lpstr>
      <vt:lpstr>Pie Chart</vt:lpstr>
      <vt:lpstr>PowerPoint Presentation</vt:lpstr>
      <vt:lpstr>                                                 Box-Plot</vt:lpstr>
      <vt:lpstr>PowerPoint Presentation</vt:lpstr>
      <vt:lpstr>PowerPoint Presentation</vt:lpstr>
      <vt:lpstr>Inference From the Analysis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3</dc:title>
  <dc:creator>Mark Mayana</dc:creator>
  <cp:lastModifiedBy>Martin  Kyaremateng</cp:lastModifiedBy>
  <cp:revision>6</cp:revision>
  <dcterms:created xsi:type="dcterms:W3CDTF">2024-07-30T19:40:35Z</dcterms:created>
  <dcterms:modified xsi:type="dcterms:W3CDTF">2024-08-01T20:51:44Z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0x010100050D1873A4180A46A6BC5F6C4F598E7A</vt:lpwstr>
  </property>
</Properties>
</file>

<file path=docProps/thumbnail.jpeg>
</file>